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44"/>
  </p:notesMasterIdLst>
  <p:handoutMasterIdLst>
    <p:handoutMasterId r:id="rId45"/>
  </p:handoutMasterIdLst>
  <p:sldIdLst>
    <p:sldId id="256" r:id="rId2"/>
    <p:sldId id="1926" r:id="rId3"/>
    <p:sldId id="1940" r:id="rId4"/>
    <p:sldId id="1925" r:id="rId5"/>
    <p:sldId id="1971" r:id="rId6"/>
    <p:sldId id="1927" r:id="rId7"/>
    <p:sldId id="1928" r:id="rId8"/>
    <p:sldId id="1929" r:id="rId9"/>
    <p:sldId id="1930" r:id="rId10"/>
    <p:sldId id="1933" r:id="rId11"/>
    <p:sldId id="1931" r:id="rId12"/>
    <p:sldId id="1932" r:id="rId13"/>
    <p:sldId id="1938" r:id="rId14"/>
    <p:sldId id="1942" r:id="rId15"/>
    <p:sldId id="1941" r:id="rId16"/>
    <p:sldId id="1945" r:id="rId17"/>
    <p:sldId id="1947" r:id="rId18"/>
    <p:sldId id="1946" r:id="rId19"/>
    <p:sldId id="1944" r:id="rId20"/>
    <p:sldId id="1953" r:id="rId21"/>
    <p:sldId id="1954" r:id="rId22"/>
    <p:sldId id="1955" r:id="rId23"/>
    <p:sldId id="1956" r:id="rId24"/>
    <p:sldId id="1957" r:id="rId25"/>
    <p:sldId id="1958" r:id="rId26"/>
    <p:sldId id="1959" r:id="rId27"/>
    <p:sldId id="1960" r:id="rId28"/>
    <p:sldId id="1968" r:id="rId29"/>
    <p:sldId id="1961" r:id="rId30"/>
    <p:sldId id="1962" r:id="rId31"/>
    <p:sldId id="1963" r:id="rId32"/>
    <p:sldId id="1964" r:id="rId33"/>
    <p:sldId id="1966" r:id="rId34"/>
    <p:sldId id="1965" r:id="rId35"/>
    <p:sldId id="1935" r:id="rId36"/>
    <p:sldId id="1967" r:id="rId37"/>
    <p:sldId id="1969" r:id="rId38"/>
    <p:sldId id="1948" r:id="rId39"/>
    <p:sldId id="1949" r:id="rId40"/>
    <p:sldId id="1950" r:id="rId41"/>
    <p:sldId id="1951" r:id="rId42"/>
    <p:sldId id="1952" r:id="rId43"/>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Open Sans" panose="020B0606030504020204" pitchFamily="34" charset="0"/>
      <p:regular r:id="rId50"/>
      <p:bold r:id="rId51"/>
      <p:italic r:id="rId52"/>
      <p:boldItalic r:id="rId53"/>
    </p:embeddedFont>
    <p:embeddedFont>
      <p:font typeface="Open Sans bold" panose="020B0706030804020204" pitchFamily="34" charset="0"/>
      <p:regular r:id="rId54"/>
      <p:bold r:id="rId55"/>
      <p:italic r:id="rId56"/>
      <p:boldItalic r:id="rId57"/>
    </p:embeddedFont>
    <p:embeddedFont>
      <p:font typeface="Open Sans Light" panose="020B0306030504020204" pitchFamily="34" charset="0"/>
      <p:regular r:id="rId58"/>
      <p:italic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26"/>
            <p14:sldId id="1940"/>
            <p14:sldId id="1925"/>
            <p14:sldId id="1971"/>
            <p14:sldId id="1927"/>
            <p14:sldId id="1928"/>
            <p14:sldId id="1929"/>
            <p14:sldId id="1930"/>
            <p14:sldId id="1933"/>
            <p14:sldId id="1931"/>
            <p14:sldId id="1932"/>
            <p14:sldId id="1938"/>
            <p14:sldId id="1942"/>
            <p14:sldId id="1941"/>
            <p14:sldId id="1945"/>
            <p14:sldId id="1947"/>
            <p14:sldId id="1946"/>
            <p14:sldId id="1944"/>
            <p14:sldId id="1953"/>
            <p14:sldId id="1954"/>
            <p14:sldId id="1955"/>
            <p14:sldId id="1956"/>
            <p14:sldId id="1957"/>
            <p14:sldId id="1958"/>
            <p14:sldId id="1959"/>
            <p14:sldId id="1960"/>
            <p14:sldId id="1968"/>
            <p14:sldId id="1961"/>
            <p14:sldId id="1962"/>
            <p14:sldId id="1963"/>
            <p14:sldId id="1964"/>
            <p14:sldId id="1966"/>
            <p14:sldId id="1965"/>
            <p14:sldId id="1935"/>
            <p14:sldId id="1967"/>
            <p14:sldId id="1969"/>
            <p14:sldId id="1948"/>
            <p14:sldId id="1949"/>
            <p14:sldId id="1950"/>
            <p14:sldId id="1951"/>
            <p14:sldId id="19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64" autoAdjust="0"/>
    <p:restoredTop sz="96327" autoAdjust="0"/>
  </p:normalViewPr>
  <p:slideViewPr>
    <p:cSldViewPr snapToGrid="0" showGuides="1">
      <p:cViewPr varScale="1">
        <p:scale>
          <a:sx n="114" d="100"/>
          <a:sy n="114" d="100"/>
        </p:scale>
        <p:origin x="192" y="37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4/20/23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4.xml"/><Relationship Id="rId4" Type="http://schemas.openxmlformats.org/officeDocument/2006/relationships/image" Target="../media/image8.emf"/></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4.xml"/><Relationship Id="rId5" Type="http://schemas.openxmlformats.org/officeDocument/2006/relationships/image" Target="../media/image8.emf"/><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4.xml"/><Relationship Id="rId6" Type="http://schemas.openxmlformats.org/officeDocument/2006/relationships/image" Target="../media/image8.emf"/><Relationship Id="rId5" Type="http://schemas.openxmlformats.org/officeDocument/2006/relationships/image" Target="../media/image29.emf"/><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Layout" Target="../slideLayouts/slideLayout4.xml"/><Relationship Id="rId5" Type="http://schemas.openxmlformats.org/officeDocument/2006/relationships/image" Target="../media/image33.emf"/><Relationship Id="rId4" Type="http://schemas.openxmlformats.org/officeDocument/2006/relationships/image" Target="../media/image32.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4.xml"/><Relationship Id="rId5" Type="http://schemas.openxmlformats.org/officeDocument/2006/relationships/image" Target="../media/image37.emf"/><Relationship Id="rId4" Type="http://schemas.openxmlformats.org/officeDocument/2006/relationships/image" Target="../media/image36.emf"/></Relationships>
</file>

<file path=ppt/slides/_rels/slide2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4.xml"/><Relationship Id="rId4" Type="http://schemas.openxmlformats.org/officeDocument/2006/relationships/image" Target="../media/image4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NaluCFD/Nalu/blob/master/src/ScalarMassBDF2NodeSuppAlg.C"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NaluCFD/Nalu/blob/master/src/user_functions/VariableDensityMixFracSrcNodeSuppAlg.C"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NaluCFD/Nalu/blob/master/src/AssembleScalarEdgeSolverAlgorithm.C"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3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 Id="rId4" Type="http://schemas.openxmlformats.org/officeDocument/2006/relationships/image" Target="../media/image50.emf"/></Relationships>
</file>

<file path=ppt/slides/_rels/slide3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4.xml"/><Relationship Id="rId5" Type="http://schemas.openxmlformats.org/officeDocument/2006/relationships/image" Target="../media/image54.emf"/><Relationship Id="rId4" Type="http://schemas.openxmlformats.org/officeDocument/2006/relationships/image" Target="../media/image53.emf"/></Relationships>
</file>

<file path=ppt/slides/_rels/slide3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hyperlink" Target="https://github.com/NaluCFD/Nalu/blob/master/src/AssembleScalarEdgeDiffSolverAlgorithm.C"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1.emf"/><Relationship Id="rId7" Type="http://schemas.openxmlformats.org/officeDocument/2006/relationships/image" Target="../media/image65.emf"/><Relationship Id="rId2" Type="http://schemas.openxmlformats.org/officeDocument/2006/relationships/image" Target="../media/image60.emf"/><Relationship Id="rId1" Type="http://schemas.openxmlformats.org/officeDocument/2006/relationships/slideLayout" Target="../slideLayouts/slideLayout4.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3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26.emf"/><Relationship Id="rId1" Type="http://schemas.openxmlformats.org/officeDocument/2006/relationships/slideLayout" Target="../slideLayouts/slideLayout4.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4.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image" Target="../media/image12.emf"/><Relationship Id="rId1" Type="http://schemas.openxmlformats.org/officeDocument/2006/relationships/slideLayout" Target="../slideLayouts/slideLayout4.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4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26.emf"/><Relationship Id="rId1" Type="http://schemas.openxmlformats.org/officeDocument/2006/relationships/slideLayout" Target="../slideLayouts/slideLayout4.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4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26.emf"/><Relationship Id="rId1" Type="http://schemas.openxmlformats.org/officeDocument/2006/relationships/slideLayout" Target="../slideLayouts/slideLayout4.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s>
</file>

<file path=ppt/slides/_rels/slide4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0.emf"/><Relationship Id="rId7" Type="http://schemas.openxmlformats.org/officeDocument/2006/relationships/image" Target="../media/image76.emf"/><Relationship Id="rId2" Type="http://schemas.openxmlformats.org/officeDocument/2006/relationships/image" Target="../media/image69.emf"/><Relationship Id="rId1" Type="http://schemas.openxmlformats.org/officeDocument/2006/relationships/slideLayout" Target="../slideLayouts/slideLayout4.xml"/><Relationship Id="rId6" Type="http://schemas.openxmlformats.org/officeDocument/2006/relationships/image" Target="../media/image75.emf"/><Relationship Id="rId5" Type="http://schemas.openxmlformats.org/officeDocument/2006/relationships/image" Target="../media/image73.emf"/><Relationship Id="rId4" Type="http://schemas.openxmlformats.org/officeDocument/2006/relationships/image" Target="../media/image72.emf"/><Relationship Id="rId9" Type="http://schemas.openxmlformats.org/officeDocument/2006/relationships/image" Target="../media/image78.emf"/></Relationships>
</file>

<file path=ppt/slides/_rels/slide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Common Discretization </a:t>
            </a:r>
            <a:br>
              <a:rPr lang="en-US" sz="3000" dirty="0"/>
            </a:br>
            <a:r>
              <a:rPr lang="en-US" sz="3000" dirty="0"/>
              <a:t>Approaches:  </a:t>
            </a:r>
            <a:r>
              <a:rPr lang="en-US" sz="2400" dirty="0"/>
              <a:t>Edge-</a:t>
            </a:r>
            <a:r>
              <a:rPr lang="en-US" sz="2400" dirty="0" err="1"/>
              <a:t>based,Vertex</a:t>
            </a:r>
            <a:r>
              <a:rPr lang="en-US" sz="2400" dirty="0"/>
              <a:t>-Centered </a:t>
            </a:r>
            <a:br>
              <a:rPr lang="en-US" sz="2400" dirty="0"/>
            </a:br>
            <a:r>
              <a:rPr lang="en-US" sz="2400" dirty="0"/>
              <a:t>(EBVC), and Cell-Centered (CC)</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a:xfrm>
            <a:off x="647700" y="1409700"/>
            <a:ext cx="4579984" cy="4610100"/>
          </a:xfrm>
        </p:spPr>
        <p:txBody>
          <a:bodyPr/>
          <a:lstStyle/>
          <a:p>
            <a:pPr marL="342900" indent="-342900">
              <a:buFont typeface="Arial" panose="020B0604020202020204" pitchFamily="34" charset="0"/>
              <a:buChar char="•"/>
            </a:pPr>
            <a:r>
              <a:rPr lang="en-US" dirty="0"/>
              <a:t>All primitives are collocated at the cell-center of the element with equal-order interpolation</a:t>
            </a:r>
          </a:p>
          <a:p>
            <a:pPr marL="342900" indent="-342900">
              <a:buFont typeface="Arial" panose="020B0604020202020204" pitchFamily="34" charset="0"/>
              <a:buChar char="•"/>
            </a:pPr>
            <a:r>
              <a:rPr lang="en-US" dirty="0"/>
              <a:t>Classic two-state, “L” and “R” approach provides spatially second-order accuracy</a:t>
            </a:r>
          </a:p>
          <a:p>
            <a:pPr marL="342900" indent="-342900">
              <a:buFont typeface="Arial" panose="020B0604020202020204" pitchFamily="34" charset="0"/>
              <a:buChar char="•"/>
            </a:pPr>
            <a:r>
              <a:rPr lang="en-US" dirty="0"/>
              <a:t>Iterate </a:t>
            </a:r>
            <a:r>
              <a:rPr lang="en-US" b="1" i="1" dirty="0"/>
              <a:t>Elements</a:t>
            </a:r>
            <a:r>
              <a:rPr lang="en-US" dirty="0"/>
              <a:t> for volume-based contributions</a:t>
            </a:r>
          </a:p>
          <a:p>
            <a:pPr marL="342900" indent="-342900">
              <a:buFont typeface="Arial" panose="020B0604020202020204" pitchFamily="34" charset="0"/>
              <a:buChar char="•"/>
            </a:pPr>
            <a:r>
              <a:rPr lang="en-US" dirty="0"/>
              <a:t>Iterate </a:t>
            </a:r>
            <a:r>
              <a:rPr lang="en-US" b="1" i="1" dirty="0"/>
              <a:t>Virtual-Edges</a:t>
            </a:r>
            <a:r>
              <a:rPr lang="en-US" dirty="0"/>
              <a:t> or </a:t>
            </a:r>
            <a:r>
              <a:rPr lang="en-US" b="1" i="1" dirty="0"/>
              <a:t>Control Volume Faces </a:t>
            </a:r>
            <a:r>
              <a:rPr lang="en-US" dirty="0"/>
              <a:t>for surface-based contributions</a:t>
            </a:r>
          </a:p>
          <a:p>
            <a:endParaRPr lang="en-US" dirty="0"/>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The Control Volume for CC is Defined by the </a:t>
            </a:r>
            <a:r>
              <a:rPr lang="en-US" i="1" dirty="0"/>
              <a:t>Element Volume</a:t>
            </a:r>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13" name="Rectangle 12">
            <a:extLst>
              <a:ext uri="{FF2B5EF4-FFF2-40B4-BE49-F238E27FC236}">
                <a16:creationId xmlns:a16="http://schemas.microsoft.com/office/drawing/2014/main" id="{8A3B09DC-75C1-D92D-77DB-C2AC6D3196AA}"/>
              </a:ext>
            </a:extLst>
          </p:cNvPr>
          <p:cNvSpPr/>
          <p:nvPr/>
        </p:nvSpPr>
        <p:spPr>
          <a:xfrm>
            <a:off x="7386383" y="3068012"/>
            <a:ext cx="1469985" cy="1344896"/>
          </a:xfrm>
          <a:prstGeom prst="rect">
            <a:avLst/>
          </a:prstGeom>
          <a:solidFill>
            <a:schemeClr val="bg1">
              <a:lumMod val="85000"/>
              <a:alpha val="3992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3D93B1F-9491-2B71-89B7-967DD3492B75}"/>
              </a:ext>
            </a:extLst>
          </p:cNvPr>
          <p:cNvSpPr/>
          <p:nvPr/>
        </p:nvSpPr>
        <p:spPr>
          <a:xfrm>
            <a:off x="8029935" y="364870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A93DA80-10BF-C77F-60FB-D75C7A5BE713}"/>
              </a:ext>
            </a:extLst>
          </p:cNvPr>
          <p:cNvSpPr/>
          <p:nvPr/>
        </p:nvSpPr>
        <p:spPr>
          <a:xfrm>
            <a:off x="7386383" y="4403981"/>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25D3CA9-B493-C085-0ECA-23AFE5214BE3}"/>
              </a:ext>
            </a:extLst>
          </p:cNvPr>
          <p:cNvSpPr/>
          <p:nvPr/>
        </p:nvSpPr>
        <p:spPr>
          <a:xfrm>
            <a:off x="8029935" y="499359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DF277062-CE50-1EF2-82A0-23485914E646}"/>
              </a:ext>
            </a:extLst>
          </p:cNvPr>
          <p:cNvSpPr/>
          <p:nvPr/>
        </p:nvSpPr>
        <p:spPr>
          <a:xfrm>
            <a:off x="8856368" y="306801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F382F98-122A-9B3B-40AE-506532ADC6B3}"/>
              </a:ext>
            </a:extLst>
          </p:cNvPr>
          <p:cNvSpPr/>
          <p:nvPr/>
        </p:nvSpPr>
        <p:spPr>
          <a:xfrm>
            <a:off x="9499920" y="364870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78A56401-2A06-1D48-2BE9-4AB470D0C5A0}"/>
              </a:ext>
            </a:extLst>
          </p:cNvPr>
          <p:cNvSpPr/>
          <p:nvPr/>
        </p:nvSpPr>
        <p:spPr>
          <a:xfrm>
            <a:off x="7386383" y="1723116"/>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32A26FBB-EEA7-B60E-2B2E-813FAAB9318D}"/>
              </a:ext>
            </a:extLst>
          </p:cNvPr>
          <p:cNvSpPr/>
          <p:nvPr/>
        </p:nvSpPr>
        <p:spPr>
          <a:xfrm>
            <a:off x="8029935" y="230380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468E1AA-8856-8A2D-4A5E-077A149C6EB6}"/>
              </a:ext>
            </a:extLst>
          </p:cNvPr>
          <p:cNvSpPr/>
          <p:nvPr/>
        </p:nvSpPr>
        <p:spPr>
          <a:xfrm>
            <a:off x="5918288" y="306801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01C815D4-1FF9-5320-B9EC-AF8AA932E31D}"/>
              </a:ext>
            </a:extLst>
          </p:cNvPr>
          <p:cNvSpPr/>
          <p:nvPr/>
        </p:nvSpPr>
        <p:spPr>
          <a:xfrm>
            <a:off x="6559950" y="364870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78062C0-2E43-5760-E8F2-941E459D32C9}"/>
              </a:ext>
            </a:extLst>
          </p:cNvPr>
          <p:cNvSpPr/>
          <p:nvPr/>
        </p:nvSpPr>
        <p:spPr>
          <a:xfrm>
            <a:off x="8038883" y="2421140"/>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6D259EA-CE75-BB04-461F-537D3C5CF2D1}"/>
              </a:ext>
            </a:extLst>
          </p:cNvPr>
          <p:cNvSpPr/>
          <p:nvPr/>
        </p:nvSpPr>
        <p:spPr>
          <a:xfrm rot="5400000">
            <a:off x="8057897" y="2284282"/>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EA62C086-4F73-59E4-F816-E714EA1D02A5}"/>
              </a:ext>
            </a:extLst>
          </p:cNvPr>
          <p:cNvSpPr txBox="1"/>
          <p:nvPr/>
        </p:nvSpPr>
        <p:spPr>
          <a:xfrm>
            <a:off x="8116241" y="3321104"/>
            <a:ext cx="434802" cy="369332"/>
          </a:xfrm>
          <a:prstGeom prst="rect">
            <a:avLst/>
          </a:prstGeom>
          <a:noFill/>
        </p:spPr>
        <p:txBody>
          <a:bodyPr wrap="square" rtlCol="0">
            <a:spAutoFit/>
          </a:bodyPr>
          <a:lstStyle/>
          <a:p>
            <a:r>
              <a:rPr lang="en-US" dirty="0"/>
              <a:t>T</a:t>
            </a:r>
            <a:r>
              <a:rPr lang="en-US" baseline="-25000" dirty="0"/>
              <a:t>L</a:t>
            </a:r>
          </a:p>
        </p:txBody>
      </p:sp>
      <p:sp>
        <p:nvSpPr>
          <p:cNvPr id="91" name="TextBox 90">
            <a:extLst>
              <a:ext uri="{FF2B5EF4-FFF2-40B4-BE49-F238E27FC236}">
                <a16:creationId xmlns:a16="http://schemas.microsoft.com/office/drawing/2014/main" id="{5F5B3CE1-DBFD-1551-7D96-488D8E577C01}"/>
              </a:ext>
            </a:extLst>
          </p:cNvPr>
          <p:cNvSpPr txBox="1"/>
          <p:nvPr/>
        </p:nvSpPr>
        <p:spPr>
          <a:xfrm>
            <a:off x="9419764" y="3290615"/>
            <a:ext cx="434802" cy="369332"/>
          </a:xfrm>
          <a:prstGeom prst="rect">
            <a:avLst/>
          </a:prstGeom>
          <a:noFill/>
        </p:spPr>
        <p:txBody>
          <a:bodyPr wrap="square" rtlCol="0">
            <a:spAutoFit/>
          </a:bodyPr>
          <a:lstStyle/>
          <a:p>
            <a:r>
              <a:rPr lang="en-US" dirty="0"/>
              <a:t>T</a:t>
            </a:r>
            <a:r>
              <a:rPr lang="en-US" baseline="-25000" dirty="0"/>
              <a:t>R</a:t>
            </a:r>
          </a:p>
        </p:txBody>
      </p:sp>
      <p:sp>
        <p:nvSpPr>
          <p:cNvPr id="92" name="Triangle 91">
            <a:extLst>
              <a:ext uri="{FF2B5EF4-FFF2-40B4-BE49-F238E27FC236}">
                <a16:creationId xmlns:a16="http://schemas.microsoft.com/office/drawing/2014/main" id="{7A341BC8-1251-57DF-8681-51B95C995340}"/>
              </a:ext>
            </a:extLst>
          </p:cNvPr>
          <p:cNvSpPr/>
          <p:nvPr/>
        </p:nvSpPr>
        <p:spPr>
          <a:xfrm>
            <a:off x="8818401" y="368581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riangle 92">
            <a:extLst>
              <a:ext uri="{FF2B5EF4-FFF2-40B4-BE49-F238E27FC236}">
                <a16:creationId xmlns:a16="http://schemas.microsoft.com/office/drawing/2014/main" id="{0BE67B4B-6151-284E-593B-E8C5EA9B6BB5}"/>
              </a:ext>
            </a:extLst>
          </p:cNvPr>
          <p:cNvSpPr/>
          <p:nvPr/>
        </p:nvSpPr>
        <p:spPr>
          <a:xfrm>
            <a:off x="7352227" y="367771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riangle 93">
            <a:extLst>
              <a:ext uri="{FF2B5EF4-FFF2-40B4-BE49-F238E27FC236}">
                <a16:creationId xmlns:a16="http://schemas.microsoft.com/office/drawing/2014/main" id="{D3301AFF-A567-4EA2-1E40-91E575949D40}"/>
              </a:ext>
            </a:extLst>
          </p:cNvPr>
          <p:cNvSpPr/>
          <p:nvPr/>
        </p:nvSpPr>
        <p:spPr>
          <a:xfrm>
            <a:off x="8054445" y="298212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riangle 94">
            <a:extLst>
              <a:ext uri="{FF2B5EF4-FFF2-40B4-BE49-F238E27FC236}">
                <a16:creationId xmlns:a16="http://schemas.microsoft.com/office/drawing/2014/main" id="{8BE53A7B-02AA-5A03-504B-F1AF039E5E0F}"/>
              </a:ext>
            </a:extLst>
          </p:cNvPr>
          <p:cNvSpPr/>
          <p:nvPr/>
        </p:nvSpPr>
        <p:spPr>
          <a:xfrm>
            <a:off x="8071621" y="434378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AAE60E5F-D861-2207-85B6-D4101636AF74}"/>
              </a:ext>
            </a:extLst>
          </p:cNvPr>
          <p:cNvCxnSpPr/>
          <p:nvPr/>
        </p:nvCxnSpPr>
        <p:spPr>
          <a:xfrm flipH="1">
            <a:off x="8864121" y="4123442"/>
            <a:ext cx="302813"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4CC31383-ABDB-C39A-90DB-21BDDC16D117}"/>
              </a:ext>
            </a:extLst>
          </p:cNvPr>
          <p:cNvSpPr txBox="1"/>
          <p:nvPr/>
        </p:nvSpPr>
        <p:spPr>
          <a:xfrm>
            <a:off x="8525252" y="3926976"/>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spTree>
    <p:extLst>
      <p:ext uri="{BB962C8B-B14F-4D97-AF65-F5344CB8AC3E}">
        <p14:creationId xmlns:p14="http://schemas.microsoft.com/office/powerpoint/2010/main" val="218348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p:txBody>
          <a:bodyPr/>
          <a:lstStyle/>
          <a:p>
            <a:pPr marL="342900" indent="-342900">
              <a:buFont typeface="Arial" panose="020B0604020202020204" pitchFamily="34" charset="0"/>
              <a:buChar char="•"/>
            </a:pPr>
            <a:r>
              <a:rPr lang="en-US" dirty="0"/>
              <a:t>All primitives are collocated at the vertices of the elements with equal-order interpolation</a:t>
            </a:r>
          </a:p>
          <a:p>
            <a:pPr marL="342900" indent="-342900">
              <a:buFont typeface="Arial" panose="020B0604020202020204" pitchFamily="34" charset="0"/>
              <a:buChar char="•"/>
            </a:pPr>
            <a:r>
              <a:rPr lang="en-US" dirty="0"/>
              <a:t>A dual mesh is constructed to obtain flux and volume quadrature locations</a:t>
            </a:r>
          </a:p>
          <a:p>
            <a:pPr marL="342900" indent="-342900">
              <a:buFont typeface="Arial" panose="020B0604020202020204" pitchFamily="34" charset="0"/>
              <a:buChar char="•"/>
            </a:pPr>
            <a:r>
              <a:rPr lang="en-US" dirty="0"/>
              <a:t>Classic two-state, “L” and “R” approach provides spatially second-order accuracy</a:t>
            </a:r>
          </a:p>
          <a:p>
            <a:pPr marL="342900" indent="-342900">
              <a:buFont typeface="Arial" panose="020B0604020202020204" pitchFamily="34" charset="0"/>
              <a:buChar char="•"/>
            </a:pPr>
            <a:r>
              <a:rPr lang="en-US" dirty="0"/>
              <a:t>Iterate </a:t>
            </a:r>
            <a:r>
              <a:rPr lang="en-US" b="1" i="1" dirty="0"/>
              <a:t>Nodes</a:t>
            </a:r>
            <a:r>
              <a:rPr lang="en-US" dirty="0"/>
              <a:t> for volume-based contributions</a:t>
            </a:r>
          </a:p>
          <a:p>
            <a:pPr marL="342900" indent="-342900">
              <a:buFont typeface="Arial" panose="020B0604020202020204" pitchFamily="34" charset="0"/>
              <a:buChar char="•"/>
            </a:pPr>
            <a:r>
              <a:rPr lang="en-US" dirty="0"/>
              <a:t>Iterate </a:t>
            </a:r>
            <a:r>
              <a:rPr lang="en-US" b="1" i="1" dirty="0"/>
              <a:t>Edges</a:t>
            </a:r>
            <a:r>
              <a:rPr lang="en-US" dirty="0"/>
              <a:t> for surface-based contributions</a:t>
            </a:r>
          </a:p>
          <a:p>
            <a:endParaRPr lang="en-US" dirty="0"/>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The Control Volume for EBVC is Defined by the </a:t>
            </a:r>
            <a:r>
              <a:rPr lang="en-US" i="1" dirty="0"/>
              <a:t>Dual-Volume</a:t>
            </a:r>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31" name="Rectangle 30">
            <a:extLst>
              <a:ext uri="{FF2B5EF4-FFF2-40B4-BE49-F238E27FC236}">
                <a16:creationId xmlns:a16="http://schemas.microsoft.com/office/drawing/2014/main" id="{DA3B4D37-1794-7B74-75CC-96CF80A14428}"/>
              </a:ext>
            </a:extLst>
          </p:cNvPr>
          <p:cNvSpPr/>
          <p:nvPr/>
        </p:nvSpPr>
        <p:spPr>
          <a:xfrm>
            <a:off x="1704171" y="6459118"/>
            <a:ext cx="2528256"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Dual-volume definition</a:t>
            </a:r>
          </a:p>
        </p:txBody>
      </p:sp>
      <p:sp>
        <p:nvSpPr>
          <p:cNvPr id="32" name="Rectangle 31">
            <a:extLst>
              <a:ext uri="{FF2B5EF4-FFF2-40B4-BE49-F238E27FC236}">
                <a16:creationId xmlns:a16="http://schemas.microsoft.com/office/drawing/2014/main" id="{28C3DE66-F62D-9817-3223-963666900B1B}"/>
              </a:ext>
            </a:extLst>
          </p:cNvPr>
          <p:cNvSpPr/>
          <p:nvPr/>
        </p:nvSpPr>
        <p:spPr>
          <a:xfrm>
            <a:off x="6293399" y="6459118"/>
            <a:ext cx="2183611"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Edge-based stencil</a:t>
            </a:r>
          </a:p>
        </p:txBody>
      </p:sp>
      <p:cxnSp>
        <p:nvCxnSpPr>
          <p:cNvPr id="35" name="Straight Connector 34">
            <a:extLst>
              <a:ext uri="{FF2B5EF4-FFF2-40B4-BE49-F238E27FC236}">
                <a16:creationId xmlns:a16="http://schemas.microsoft.com/office/drawing/2014/main" id="{7FD1BDCB-5EC9-C88B-7444-787221F87ADE}"/>
              </a:ext>
            </a:extLst>
          </p:cNvPr>
          <p:cNvCxnSpPr>
            <a:cxnSpLocks/>
            <a:stCxn id="41" idx="3"/>
            <a:endCxn id="38" idx="3"/>
          </p:cNvCxnSpPr>
          <p:nvPr/>
        </p:nvCxnSpPr>
        <p:spPr>
          <a:xfrm flipV="1">
            <a:off x="3249519" y="5170680"/>
            <a:ext cx="1446623" cy="1283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928432C-93E7-7D8C-8BA8-DB43C1A17E46}"/>
              </a:ext>
            </a:extLst>
          </p:cNvPr>
          <p:cNvSpPr/>
          <p:nvPr/>
        </p:nvSpPr>
        <p:spPr>
          <a:xfrm>
            <a:off x="3290815"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A8058B9-62FA-E721-3AF9-94164F6764D7}"/>
              </a:ext>
            </a:extLst>
          </p:cNvPr>
          <p:cNvSpPr/>
          <p:nvPr/>
        </p:nvSpPr>
        <p:spPr>
          <a:xfrm>
            <a:off x="1820830"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0C218A7-7AA7-A8E9-044C-6AA563B80D40}"/>
              </a:ext>
            </a:extLst>
          </p:cNvPr>
          <p:cNvSpPr/>
          <p:nvPr/>
        </p:nvSpPr>
        <p:spPr>
          <a:xfrm>
            <a:off x="4669360"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485B450-B65C-724C-99C2-CF2A3360F1AD}"/>
              </a:ext>
            </a:extLst>
          </p:cNvPr>
          <p:cNvSpPr/>
          <p:nvPr/>
        </p:nvSpPr>
        <p:spPr>
          <a:xfrm>
            <a:off x="1820829" y="506883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9EF915B-B568-E612-2753-42355A0F54E9}"/>
              </a:ext>
            </a:extLst>
          </p:cNvPr>
          <p:cNvSpPr/>
          <p:nvPr/>
        </p:nvSpPr>
        <p:spPr>
          <a:xfrm>
            <a:off x="1729389"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50CD18D-7BDC-C266-9589-D54D64F41381}"/>
              </a:ext>
            </a:extLst>
          </p:cNvPr>
          <p:cNvSpPr/>
          <p:nvPr/>
        </p:nvSpPr>
        <p:spPr>
          <a:xfrm>
            <a:off x="3222737"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F50E78D-FE03-289D-3F58-EBD6A3B7F9BF}"/>
              </a:ext>
            </a:extLst>
          </p:cNvPr>
          <p:cNvSpPr/>
          <p:nvPr/>
        </p:nvSpPr>
        <p:spPr>
          <a:xfrm>
            <a:off x="1752751"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DF76C9C-28BD-5830-8FC3-83BADCF1B79E}"/>
              </a:ext>
            </a:extLst>
          </p:cNvPr>
          <p:cNvSpPr/>
          <p:nvPr/>
        </p:nvSpPr>
        <p:spPr>
          <a:xfrm>
            <a:off x="3199375"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412506-B729-98E0-56A8-2DFBAD77BED2}"/>
              </a:ext>
            </a:extLst>
          </p:cNvPr>
          <p:cNvSpPr/>
          <p:nvPr/>
        </p:nvSpPr>
        <p:spPr>
          <a:xfrm>
            <a:off x="3199375"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5628C79-42F6-6F9B-5FFA-9CD38FA42D91}"/>
              </a:ext>
            </a:extLst>
          </p:cNvPr>
          <p:cNvSpPr/>
          <p:nvPr/>
        </p:nvSpPr>
        <p:spPr>
          <a:xfrm>
            <a:off x="172939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AD875BE-8724-B358-6438-E72D50BD087F}"/>
              </a:ext>
            </a:extLst>
          </p:cNvPr>
          <p:cNvSpPr/>
          <p:nvPr/>
        </p:nvSpPr>
        <p:spPr>
          <a:xfrm>
            <a:off x="466936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2B632551-4690-7C7F-A577-A334C04D1432}"/>
              </a:ext>
            </a:extLst>
          </p:cNvPr>
          <p:cNvCxnSpPr>
            <a:cxnSpLocks/>
            <a:stCxn id="37" idx="0"/>
          </p:cNvCxnSpPr>
          <p:nvPr/>
        </p:nvCxnSpPr>
        <p:spPr>
          <a:xfrm>
            <a:off x="2555823" y="3721293"/>
            <a:ext cx="2002" cy="6316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EF1FFE6-FDCC-13ED-29AF-3B9EC8B80FD4}"/>
              </a:ext>
            </a:extLst>
          </p:cNvPr>
          <p:cNvCxnSpPr/>
          <p:nvPr/>
        </p:nvCxnSpPr>
        <p:spPr>
          <a:xfrm flipV="1">
            <a:off x="1833616" y="434564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578021-6341-E855-6B71-2DD0ECDA207F}"/>
              </a:ext>
            </a:extLst>
          </p:cNvPr>
          <p:cNvCxnSpPr>
            <a:cxnSpLocks/>
            <a:endCxn id="36" idx="2"/>
          </p:cNvCxnSpPr>
          <p:nvPr/>
        </p:nvCxnSpPr>
        <p:spPr>
          <a:xfrm>
            <a:off x="3972831" y="3716536"/>
            <a:ext cx="0" cy="13496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FB08F8-7340-2F2F-4797-368D8DD4026F}"/>
              </a:ext>
            </a:extLst>
          </p:cNvPr>
          <p:cNvCxnSpPr/>
          <p:nvPr/>
        </p:nvCxnSpPr>
        <p:spPr>
          <a:xfrm flipH="1">
            <a:off x="3845027" y="5055029"/>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29F07A-938F-0775-CC02-86613D518ACC}"/>
              </a:ext>
            </a:extLst>
          </p:cNvPr>
          <p:cNvCxnSpPr/>
          <p:nvPr/>
        </p:nvCxnSpPr>
        <p:spPr>
          <a:xfrm flipH="1">
            <a:off x="3316643" y="5495892"/>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394FFD5-383E-59D5-5077-1A9283657898}"/>
              </a:ext>
            </a:extLst>
          </p:cNvPr>
          <p:cNvCxnSpPr/>
          <p:nvPr/>
        </p:nvCxnSpPr>
        <p:spPr>
          <a:xfrm>
            <a:off x="3870854" y="5507467"/>
            <a:ext cx="172669" cy="22238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53" name="Triangle 52">
            <a:extLst>
              <a:ext uri="{FF2B5EF4-FFF2-40B4-BE49-F238E27FC236}">
                <a16:creationId xmlns:a16="http://schemas.microsoft.com/office/drawing/2014/main" id="{0760252B-6D60-35F2-F209-66AC9C7802EB}"/>
              </a:ext>
            </a:extLst>
          </p:cNvPr>
          <p:cNvSpPr/>
          <p:nvPr/>
        </p:nvSpPr>
        <p:spPr>
          <a:xfrm>
            <a:off x="2877599" y="430929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a:extLst>
              <a:ext uri="{FF2B5EF4-FFF2-40B4-BE49-F238E27FC236}">
                <a16:creationId xmlns:a16="http://schemas.microsoft.com/office/drawing/2014/main" id="{9C20014A-FD31-FA80-B0AF-D536E9D786A0}"/>
              </a:ext>
            </a:extLst>
          </p:cNvPr>
          <p:cNvSpPr/>
          <p:nvPr/>
        </p:nvSpPr>
        <p:spPr>
          <a:xfrm>
            <a:off x="3593359" y="429992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angle 54">
            <a:extLst>
              <a:ext uri="{FF2B5EF4-FFF2-40B4-BE49-F238E27FC236}">
                <a16:creationId xmlns:a16="http://schemas.microsoft.com/office/drawing/2014/main" id="{656C7690-6382-1438-11F0-4BA4BF617974}"/>
              </a:ext>
            </a:extLst>
          </p:cNvPr>
          <p:cNvSpPr/>
          <p:nvPr/>
        </p:nvSpPr>
        <p:spPr>
          <a:xfrm>
            <a:off x="2878946" y="568639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riangle 55">
            <a:extLst>
              <a:ext uri="{FF2B5EF4-FFF2-40B4-BE49-F238E27FC236}">
                <a16:creationId xmlns:a16="http://schemas.microsoft.com/office/drawing/2014/main" id="{558F8DDF-E0B9-0063-D26D-12716D277148}"/>
              </a:ext>
            </a:extLst>
          </p:cNvPr>
          <p:cNvSpPr/>
          <p:nvPr/>
        </p:nvSpPr>
        <p:spPr>
          <a:xfrm>
            <a:off x="2509523" y="466889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36778CE8-82A6-F902-5494-FDF00897B3C8}"/>
              </a:ext>
            </a:extLst>
          </p:cNvPr>
          <p:cNvSpPr/>
          <p:nvPr/>
        </p:nvSpPr>
        <p:spPr>
          <a:xfrm>
            <a:off x="2512105" y="541369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iangle 57">
            <a:extLst>
              <a:ext uri="{FF2B5EF4-FFF2-40B4-BE49-F238E27FC236}">
                <a16:creationId xmlns:a16="http://schemas.microsoft.com/office/drawing/2014/main" id="{5059A13B-24C0-C295-4534-5A760C61373F}"/>
              </a:ext>
            </a:extLst>
          </p:cNvPr>
          <p:cNvSpPr/>
          <p:nvPr/>
        </p:nvSpPr>
        <p:spPr>
          <a:xfrm>
            <a:off x="3921581" y="463566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riangle 58">
            <a:extLst>
              <a:ext uri="{FF2B5EF4-FFF2-40B4-BE49-F238E27FC236}">
                <a16:creationId xmlns:a16="http://schemas.microsoft.com/office/drawing/2014/main" id="{CC240FBA-0081-DF1B-1D9E-F86F3E10857A}"/>
              </a:ext>
            </a:extLst>
          </p:cNvPr>
          <p:cNvSpPr/>
          <p:nvPr/>
        </p:nvSpPr>
        <p:spPr>
          <a:xfrm>
            <a:off x="3847718" y="521735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iangle 59">
            <a:extLst>
              <a:ext uri="{FF2B5EF4-FFF2-40B4-BE49-F238E27FC236}">
                <a16:creationId xmlns:a16="http://schemas.microsoft.com/office/drawing/2014/main" id="{C0716B10-4E1E-12C1-062A-197CB158FAE1}"/>
              </a:ext>
            </a:extLst>
          </p:cNvPr>
          <p:cNvSpPr/>
          <p:nvPr/>
        </p:nvSpPr>
        <p:spPr>
          <a:xfrm>
            <a:off x="3542067" y="553321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65DEC809-AB6F-F411-9C13-1DA3BB85F8F6}"/>
              </a:ext>
            </a:extLst>
          </p:cNvPr>
          <p:cNvCxnSpPr/>
          <p:nvPr/>
        </p:nvCxnSpPr>
        <p:spPr>
          <a:xfrm flipV="1">
            <a:off x="2586700" y="434719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33A303-D279-0CB1-285F-9B6223A77912}"/>
              </a:ext>
            </a:extLst>
          </p:cNvPr>
          <p:cNvCxnSpPr/>
          <p:nvPr/>
        </p:nvCxnSpPr>
        <p:spPr>
          <a:xfrm flipV="1">
            <a:off x="3283507" y="434829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E015C47-27F8-2586-C29F-C1168E3C4A7C}"/>
              </a:ext>
            </a:extLst>
          </p:cNvPr>
          <p:cNvCxnSpPr/>
          <p:nvPr/>
        </p:nvCxnSpPr>
        <p:spPr>
          <a:xfrm flipV="1">
            <a:off x="4036591" y="434984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77860C5-308D-AE8B-5B3A-08C8CD28465A}"/>
              </a:ext>
            </a:extLst>
          </p:cNvPr>
          <p:cNvCxnSpPr/>
          <p:nvPr/>
        </p:nvCxnSpPr>
        <p:spPr>
          <a:xfrm flipV="1">
            <a:off x="1811522" y="573663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3EC62D-89C2-ACB9-001A-731996B369A3}"/>
              </a:ext>
            </a:extLst>
          </p:cNvPr>
          <p:cNvCxnSpPr/>
          <p:nvPr/>
        </p:nvCxnSpPr>
        <p:spPr>
          <a:xfrm flipV="1">
            <a:off x="2564606" y="573818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676431A-51F5-0F06-06E3-BF0FFA9A3521}"/>
              </a:ext>
            </a:extLst>
          </p:cNvPr>
          <p:cNvCxnSpPr/>
          <p:nvPr/>
        </p:nvCxnSpPr>
        <p:spPr>
          <a:xfrm flipH="1">
            <a:off x="2559866" y="4365565"/>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B2771AF-9648-11F5-3F18-26F1978AC942}"/>
              </a:ext>
            </a:extLst>
          </p:cNvPr>
          <p:cNvCxnSpPr/>
          <p:nvPr/>
        </p:nvCxnSpPr>
        <p:spPr>
          <a:xfrm flipH="1">
            <a:off x="2562763" y="509666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2BB3306-C249-68A1-39D6-6AD82E227674}"/>
              </a:ext>
            </a:extLst>
          </p:cNvPr>
          <p:cNvCxnSpPr/>
          <p:nvPr/>
        </p:nvCxnSpPr>
        <p:spPr>
          <a:xfrm flipH="1">
            <a:off x="2565164" y="5751600"/>
            <a:ext cx="0" cy="67665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9" name="Diamond 68">
            <a:extLst>
              <a:ext uri="{FF2B5EF4-FFF2-40B4-BE49-F238E27FC236}">
                <a16:creationId xmlns:a16="http://schemas.microsoft.com/office/drawing/2014/main" id="{D6DBD58C-C4C8-A78A-CB0E-A0D40C1288CC}"/>
              </a:ext>
            </a:extLst>
          </p:cNvPr>
          <p:cNvSpPr/>
          <p:nvPr/>
        </p:nvSpPr>
        <p:spPr>
          <a:xfrm>
            <a:off x="2900443"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iamond 69">
            <a:extLst>
              <a:ext uri="{FF2B5EF4-FFF2-40B4-BE49-F238E27FC236}">
                <a16:creationId xmlns:a16="http://schemas.microsoft.com/office/drawing/2014/main" id="{F921EE6D-755A-2328-04BE-BA6C38A14E88}"/>
              </a:ext>
            </a:extLst>
          </p:cNvPr>
          <p:cNvSpPr/>
          <p:nvPr/>
        </p:nvSpPr>
        <p:spPr>
          <a:xfrm>
            <a:off x="3572716"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iamond 70">
            <a:extLst>
              <a:ext uri="{FF2B5EF4-FFF2-40B4-BE49-F238E27FC236}">
                <a16:creationId xmlns:a16="http://schemas.microsoft.com/office/drawing/2014/main" id="{BCA6D78C-BCB2-E2E9-FEE8-900C1FF565C4}"/>
              </a:ext>
            </a:extLst>
          </p:cNvPr>
          <p:cNvSpPr/>
          <p:nvPr/>
        </p:nvSpPr>
        <p:spPr>
          <a:xfrm>
            <a:off x="2911330"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Diamond 71">
            <a:extLst>
              <a:ext uri="{FF2B5EF4-FFF2-40B4-BE49-F238E27FC236}">
                <a16:creationId xmlns:a16="http://schemas.microsoft.com/office/drawing/2014/main" id="{6832DC0F-43AE-E8CA-B68D-071050706251}"/>
              </a:ext>
            </a:extLst>
          </p:cNvPr>
          <p:cNvSpPr/>
          <p:nvPr/>
        </p:nvSpPr>
        <p:spPr>
          <a:xfrm>
            <a:off x="3580299"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05781724-97C1-AFE3-D601-5A357F5F84DA}"/>
              </a:ext>
            </a:extLst>
          </p:cNvPr>
          <p:cNvCxnSpPr>
            <a:cxnSpLocks/>
          </p:cNvCxnSpPr>
          <p:nvPr/>
        </p:nvCxnSpPr>
        <p:spPr>
          <a:xfrm flipH="1">
            <a:off x="3328779" y="4735900"/>
            <a:ext cx="243269" cy="3328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5201651-9B67-C8C2-5EA3-3E8776E0EB14}"/>
              </a:ext>
            </a:extLst>
          </p:cNvPr>
          <p:cNvCxnSpPr>
            <a:cxnSpLocks/>
          </p:cNvCxnSpPr>
          <p:nvPr/>
        </p:nvCxnSpPr>
        <p:spPr>
          <a:xfrm>
            <a:off x="2965389" y="4707266"/>
            <a:ext cx="293055" cy="3546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1E86428-8492-D07C-DA77-69FD7120F2E0}"/>
              </a:ext>
            </a:extLst>
          </p:cNvPr>
          <p:cNvCxnSpPr>
            <a:cxnSpLocks/>
          </p:cNvCxnSpPr>
          <p:nvPr/>
        </p:nvCxnSpPr>
        <p:spPr>
          <a:xfrm flipV="1">
            <a:off x="3030275" y="5153580"/>
            <a:ext cx="200155" cy="1552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AF7ADE0-1961-0CDA-7B5A-EFC07D77B38C}"/>
              </a:ext>
            </a:extLst>
          </p:cNvPr>
          <p:cNvCxnSpPr>
            <a:cxnSpLocks/>
          </p:cNvCxnSpPr>
          <p:nvPr/>
        </p:nvCxnSpPr>
        <p:spPr>
          <a:xfrm flipH="1" flipV="1">
            <a:off x="3365907" y="5170680"/>
            <a:ext cx="271950" cy="221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Curved Left Arrow 76">
            <a:extLst>
              <a:ext uri="{FF2B5EF4-FFF2-40B4-BE49-F238E27FC236}">
                <a16:creationId xmlns:a16="http://schemas.microsoft.com/office/drawing/2014/main" id="{D048D307-DDCD-5152-F559-C62DFFA60B66}"/>
              </a:ext>
            </a:extLst>
          </p:cNvPr>
          <p:cNvSpPr/>
          <p:nvPr/>
        </p:nvSpPr>
        <p:spPr>
          <a:xfrm>
            <a:off x="4043523" y="4707266"/>
            <a:ext cx="183193" cy="365760"/>
          </a:xfrm>
          <a:prstGeom prst="curved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Curved Up Arrow 77">
            <a:extLst>
              <a:ext uri="{FF2B5EF4-FFF2-40B4-BE49-F238E27FC236}">
                <a16:creationId xmlns:a16="http://schemas.microsoft.com/office/drawing/2014/main" id="{7C25EACF-4711-4E79-34D2-4ECBC7EBA038}"/>
              </a:ext>
            </a:extLst>
          </p:cNvPr>
          <p:cNvSpPr/>
          <p:nvPr/>
        </p:nvSpPr>
        <p:spPr>
          <a:xfrm rot="17565169">
            <a:off x="3954011" y="5132144"/>
            <a:ext cx="319858" cy="206123"/>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9" name="TextBox 78">
            <a:extLst>
              <a:ext uri="{FF2B5EF4-FFF2-40B4-BE49-F238E27FC236}">
                <a16:creationId xmlns:a16="http://schemas.microsoft.com/office/drawing/2014/main" id="{B4186EAD-13A2-0B94-90F8-89D31DCD251F}"/>
              </a:ext>
            </a:extLst>
          </p:cNvPr>
          <p:cNvSpPr txBox="1"/>
          <p:nvPr/>
        </p:nvSpPr>
        <p:spPr>
          <a:xfrm>
            <a:off x="4162135" y="4449058"/>
            <a:ext cx="1386918" cy="369332"/>
          </a:xfrm>
          <a:prstGeom prst="rect">
            <a:avLst/>
          </a:prstGeom>
          <a:noFill/>
        </p:spPr>
        <p:txBody>
          <a:bodyPr wrap="none" rtlCol="0">
            <a:spAutoFit/>
          </a:bodyPr>
          <a:lstStyle/>
          <a:p>
            <a:r>
              <a:rPr lang="en-US" dirty="0"/>
              <a:t>Area vector</a:t>
            </a:r>
          </a:p>
        </p:txBody>
      </p:sp>
      <p:sp>
        <p:nvSpPr>
          <p:cNvPr id="80" name="TextBox 79">
            <a:extLst>
              <a:ext uri="{FF2B5EF4-FFF2-40B4-BE49-F238E27FC236}">
                <a16:creationId xmlns:a16="http://schemas.microsoft.com/office/drawing/2014/main" id="{5549ABCD-17A6-BC4A-F49B-1F8583F2FC93}"/>
              </a:ext>
            </a:extLst>
          </p:cNvPr>
          <p:cNvSpPr txBox="1"/>
          <p:nvPr/>
        </p:nvSpPr>
        <p:spPr>
          <a:xfrm>
            <a:off x="879260" y="4361830"/>
            <a:ext cx="2097049" cy="369332"/>
          </a:xfrm>
          <a:prstGeom prst="rect">
            <a:avLst/>
          </a:prstGeom>
          <a:noFill/>
        </p:spPr>
        <p:txBody>
          <a:bodyPr wrap="none" rtlCol="0">
            <a:spAutoFit/>
          </a:bodyPr>
          <a:lstStyle/>
          <a:p>
            <a:r>
              <a:rPr lang="en-US" dirty="0"/>
              <a:t>Dual nodal volume</a:t>
            </a:r>
          </a:p>
        </p:txBody>
      </p:sp>
      <p:cxnSp>
        <p:nvCxnSpPr>
          <p:cNvPr id="82" name="Straight Connector 81">
            <a:extLst>
              <a:ext uri="{FF2B5EF4-FFF2-40B4-BE49-F238E27FC236}">
                <a16:creationId xmlns:a16="http://schemas.microsoft.com/office/drawing/2014/main" id="{7BF488FC-7336-FA7C-4230-AD49DA2ECE71}"/>
              </a:ext>
            </a:extLst>
          </p:cNvPr>
          <p:cNvCxnSpPr/>
          <p:nvPr/>
        </p:nvCxnSpPr>
        <p:spPr>
          <a:xfrm flipH="1">
            <a:off x="6883628" y="415005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6C176D5-9C9E-63C0-35DD-88D5970FDCA3}"/>
              </a:ext>
            </a:extLst>
          </p:cNvPr>
          <p:cNvCxnSpPr/>
          <p:nvPr/>
        </p:nvCxnSpPr>
        <p:spPr>
          <a:xfrm flipH="1">
            <a:off x="6886525" y="4846424"/>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DDB543B-530B-0AC1-D78A-8DE7C9496B80}"/>
              </a:ext>
            </a:extLst>
          </p:cNvPr>
          <p:cNvCxnSpPr/>
          <p:nvPr/>
        </p:nvCxnSpPr>
        <p:spPr>
          <a:xfrm flipV="1">
            <a:off x="6888368" y="552267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551E54-27BD-B055-9556-6521C86AF615}"/>
              </a:ext>
            </a:extLst>
          </p:cNvPr>
          <p:cNvCxnSpPr/>
          <p:nvPr/>
        </p:nvCxnSpPr>
        <p:spPr>
          <a:xfrm flipH="1">
            <a:off x="8296592" y="4149386"/>
            <a:ext cx="0" cy="6847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433B704-4C47-8ED1-8260-6C5AEF932A88}"/>
              </a:ext>
            </a:extLst>
          </p:cNvPr>
          <p:cNvCxnSpPr/>
          <p:nvPr/>
        </p:nvCxnSpPr>
        <p:spPr>
          <a:xfrm flipV="1">
            <a:off x="7607269" y="413277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5AA14C6-F7F7-E942-07A3-5D5FAAFBFF4C}"/>
              </a:ext>
            </a:extLst>
          </p:cNvPr>
          <p:cNvCxnSpPr/>
          <p:nvPr/>
        </p:nvCxnSpPr>
        <p:spPr>
          <a:xfrm flipV="1">
            <a:off x="6910462" y="4131679"/>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299D0F6-BCA2-F00F-1A5B-0C12EB0CBB03}"/>
              </a:ext>
            </a:extLst>
          </p:cNvPr>
          <p:cNvCxnSpPr/>
          <p:nvPr/>
        </p:nvCxnSpPr>
        <p:spPr>
          <a:xfrm flipH="1" flipV="1">
            <a:off x="6234130" y="4878935"/>
            <a:ext cx="27432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3045DD0-1A5B-FF71-CEE7-35E9EEDA7AB4}"/>
              </a:ext>
            </a:extLst>
          </p:cNvPr>
          <p:cNvCxnSpPr/>
          <p:nvPr/>
        </p:nvCxnSpPr>
        <p:spPr>
          <a:xfrm>
            <a:off x="7611521" y="3647828"/>
            <a:ext cx="3268" cy="243387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2B2D5174-0917-1223-41DB-05C090D94965}"/>
              </a:ext>
            </a:extLst>
          </p:cNvPr>
          <p:cNvSpPr/>
          <p:nvPr/>
        </p:nvSpPr>
        <p:spPr>
          <a:xfrm>
            <a:off x="8993122"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F78991E-62B8-22CB-C961-EB1DFF2E21D3}"/>
              </a:ext>
            </a:extLst>
          </p:cNvPr>
          <p:cNvSpPr/>
          <p:nvPr/>
        </p:nvSpPr>
        <p:spPr>
          <a:xfrm>
            <a:off x="6142361" y="478736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17911A5-0045-0BF8-2260-C65566B94126}"/>
              </a:ext>
            </a:extLst>
          </p:cNvPr>
          <p:cNvSpPr/>
          <p:nvPr/>
        </p:nvSpPr>
        <p:spPr>
          <a:xfrm>
            <a:off x="7546499" y="608170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4CC28DD-F699-7E90-C4FC-9AEAF3C30E84}"/>
              </a:ext>
            </a:extLst>
          </p:cNvPr>
          <p:cNvSpPr/>
          <p:nvPr/>
        </p:nvSpPr>
        <p:spPr>
          <a:xfrm>
            <a:off x="7523137"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7DFC7A4-0493-7729-FAB3-7CE1836868A7}"/>
              </a:ext>
            </a:extLst>
          </p:cNvPr>
          <p:cNvSpPr/>
          <p:nvPr/>
        </p:nvSpPr>
        <p:spPr>
          <a:xfrm>
            <a:off x="7523137" y="346430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1879089D-E6D4-FDB0-DC63-4C9A1907A551}"/>
              </a:ext>
            </a:extLst>
          </p:cNvPr>
          <p:cNvCxnSpPr/>
          <p:nvPr/>
        </p:nvCxnSpPr>
        <p:spPr>
          <a:xfrm flipH="1">
            <a:off x="8168789" y="4839516"/>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8554E40-A79D-C092-C9DE-B8E5386A506F}"/>
              </a:ext>
            </a:extLst>
          </p:cNvPr>
          <p:cNvCxnSpPr/>
          <p:nvPr/>
        </p:nvCxnSpPr>
        <p:spPr>
          <a:xfrm flipH="1">
            <a:off x="7640405" y="5280379"/>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7" name="Triangle 96">
            <a:extLst>
              <a:ext uri="{FF2B5EF4-FFF2-40B4-BE49-F238E27FC236}">
                <a16:creationId xmlns:a16="http://schemas.microsoft.com/office/drawing/2014/main" id="{FC3AD011-29BF-F8AC-9BEA-9DB42601C1A1}"/>
              </a:ext>
            </a:extLst>
          </p:cNvPr>
          <p:cNvSpPr/>
          <p:nvPr/>
        </p:nvSpPr>
        <p:spPr>
          <a:xfrm>
            <a:off x="7581159" y="408918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riangle 97">
            <a:extLst>
              <a:ext uri="{FF2B5EF4-FFF2-40B4-BE49-F238E27FC236}">
                <a16:creationId xmlns:a16="http://schemas.microsoft.com/office/drawing/2014/main" id="{FB17BCDD-6EB0-9093-81B8-19F5CA9729FA}"/>
              </a:ext>
            </a:extLst>
          </p:cNvPr>
          <p:cNvSpPr/>
          <p:nvPr/>
        </p:nvSpPr>
        <p:spPr>
          <a:xfrm>
            <a:off x="8243393" y="48074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riangle 98">
            <a:extLst>
              <a:ext uri="{FF2B5EF4-FFF2-40B4-BE49-F238E27FC236}">
                <a16:creationId xmlns:a16="http://schemas.microsoft.com/office/drawing/2014/main" id="{07E4340E-D1E3-C6C4-6D45-ADA5E0412CF6}"/>
              </a:ext>
            </a:extLst>
          </p:cNvPr>
          <p:cNvSpPr/>
          <p:nvPr/>
        </p:nvSpPr>
        <p:spPr>
          <a:xfrm>
            <a:off x="6842648" y="481921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iangle 99">
            <a:extLst>
              <a:ext uri="{FF2B5EF4-FFF2-40B4-BE49-F238E27FC236}">
                <a16:creationId xmlns:a16="http://schemas.microsoft.com/office/drawing/2014/main" id="{C74C24F0-70C2-D50A-2C51-1293EA002724}"/>
              </a:ext>
            </a:extLst>
          </p:cNvPr>
          <p:cNvSpPr/>
          <p:nvPr/>
        </p:nvSpPr>
        <p:spPr>
          <a:xfrm>
            <a:off x="7583160" y="549075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EF7E4CC-6B73-A0BC-A10E-E4725C6EC0A6}"/>
              </a:ext>
            </a:extLst>
          </p:cNvPr>
          <p:cNvSpPr/>
          <p:nvPr/>
        </p:nvSpPr>
        <p:spPr>
          <a:xfrm>
            <a:off x="7541033" y="3484104"/>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42007F9-B670-4768-C5DC-0CCA05553237}"/>
              </a:ext>
            </a:extLst>
          </p:cNvPr>
          <p:cNvSpPr/>
          <p:nvPr/>
        </p:nvSpPr>
        <p:spPr>
          <a:xfrm rot="5400000">
            <a:off x="7578456" y="344183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CDDA05AB-0981-5AEA-BB45-2187DDD23B3D}"/>
              </a:ext>
            </a:extLst>
          </p:cNvPr>
          <p:cNvSpPr txBox="1"/>
          <p:nvPr/>
        </p:nvSpPr>
        <p:spPr>
          <a:xfrm>
            <a:off x="8296591" y="4493348"/>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104" name="Straight Connector 103">
            <a:extLst>
              <a:ext uri="{FF2B5EF4-FFF2-40B4-BE49-F238E27FC236}">
                <a16:creationId xmlns:a16="http://schemas.microsoft.com/office/drawing/2014/main" id="{22504BFA-46FF-A211-B567-2662A0DB8FFB}"/>
              </a:ext>
            </a:extLst>
          </p:cNvPr>
          <p:cNvCxnSpPr/>
          <p:nvPr/>
        </p:nvCxnSpPr>
        <p:spPr>
          <a:xfrm flipH="1" flipV="1">
            <a:off x="8296592" y="4920432"/>
            <a:ext cx="431985" cy="8690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10296D58-B1EB-B928-64FC-1FE2F7756614}"/>
              </a:ext>
            </a:extLst>
          </p:cNvPr>
          <p:cNvSpPr txBox="1"/>
          <p:nvPr/>
        </p:nvSpPr>
        <p:spPr>
          <a:xfrm>
            <a:off x="7620286" y="4478972"/>
            <a:ext cx="434802" cy="369332"/>
          </a:xfrm>
          <a:prstGeom prst="rect">
            <a:avLst/>
          </a:prstGeom>
          <a:noFill/>
        </p:spPr>
        <p:txBody>
          <a:bodyPr wrap="square" rtlCol="0">
            <a:spAutoFit/>
          </a:bodyPr>
          <a:lstStyle/>
          <a:p>
            <a:r>
              <a:rPr lang="en-US" dirty="0"/>
              <a:t>T</a:t>
            </a:r>
            <a:r>
              <a:rPr lang="en-US" baseline="-25000" dirty="0"/>
              <a:t>L</a:t>
            </a:r>
          </a:p>
        </p:txBody>
      </p:sp>
      <p:sp>
        <p:nvSpPr>
          <p:cNvPr id="106" name="TextBox 105">
            <a:extLst>
              <a:ext uri="{FF2B5EF4-FFF2-40B4-BE49-F238E27FC236}">
                <a16:creationId xmlns:a16="http://schemas.microsoft.com/office/drawing/2014/main" id="{83B942F4-2B22-70E4-0731-8A2950352336}"/>
              </a:ext>
            </a:extLst>
          </p:cNvPr>
          <p:cNvSpPr txBox="1"/>
          <p:nvPr/>
        </p:nvSpPr>
        <p:spPr>
          <a:xfrm>
            <a:off x="8923809" y="4448483"/>
            <a:ext cx="434802" cy="369332"/>
          </a:xfrm>
          <a:prstGeom prst="rect">
            <a:avLst/>
          </a:prstGeom>
          <a:noFill/>
        </p:spPr>
        <p:txBody>
          <a:bodyPr wrap="square" rtlCol="0">
            <a:spAutoFit/>
          </a:bodyPr>
          <a:lstStyle/>
          <a:p>
            <a:r>
              <a:rPr lang="en-US" dirty="0"/>
              <a:t>T</a:t>
            </a:r>
            <a:r>
              <a:rPr lang="en-US" baseline="-25000" dirty="0"/>
              <a:t>R</a:t>
            </a:r>
          </a:p>
        </p:txBody>
      </p:sp>
      <p:sp>
        <p:nvSpPr>
          <p:cNvPr id="5" name="Freeform 4">
            <a:extLst>
              <a:ext uri="{FF2B5EF4-FFF2-40B4-BE49-F238E27FC236}">
                <a16:creationId xmlns:a16="http://schemas.microsoft.com/office/drawing/2014/main" id="{C543E08C-7FCE-D233-5F21-A4A0DB95D776}"/>
              </a:ext>
            </a:extLst>
          </p:cNvPr>
          <p:cNvSpPr/>
          <p:nvPr/>
        </p:nvSpPr>
        <p:spPr>
          <a:xfrm>
            <a:off x="2603715" y="4355024"/>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0FEC10F2-4A5E-DCCB-9A87-B0C150E15552}"/>
              </a:ext>
            </a:extLst>
          </p:cNvPr>
          <p:cNvSpPr/>
          <p:nvPr/>
        </p:nvSpPr>
        <p:spPr>
          <a:xfrm>
            <a:off x="6926911" y="4151185"/>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474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One-Dimensional Example of a Non-Uniform Mesh</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The nodes of the mesh need-not be equally spaced</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391943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Control Volumes for CC and EBVC</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Note: Switched depiction of node (or vertex) to the cell-centered location</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2E217F7-8457-2663-14FA-9A9AD4EAC24C}"/>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FD8B865E-6734-86E6-A5A8-B31941E3DA26}"/>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38" name="Rectangle 37">
            <a:extLst>
              <a:ext uri="{FF2B5EF4-FFF2-40B4-BE49-F238E27FC236}">
                <a16:creationId xmlns:a16="http://schemas.microsoft.com/office/drawing/2014/main" id="{641994E6-8A95-E1C5-7E84-C97983BA2FED}"/>
              </a:ext>
            </a:extLst>
          </p:cNvPr>
          <p:cNvSpPr/>
          <p:nvPr/>
        </p:nvSpPr>
        <p:spPr>
          <a:xfrm>
            <a:off x="3579157" y="3520976"/>
            <a:ext cx="33832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3F3DA6-9C93-C4A1-5D0D-A3AFA155D29B}"/>
              </a:ext>
            </a:extLst>
          </p:cNvPr>
          <p:cNvSpPr/>
          <p:nvPr/>
        </p:nvSpPr>
        <p:spPr>
          <a:xfrm>
            <a:off x="1703043" y="5205314"/>
            <a:ext cx="370332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7D69CA8-26EB-8E09-5D1F-519A4C06DB91}"/>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252033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Control Volumes for CC and EBVC</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Note: Switched depiction of node (or vertex) to the cell-centered location</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38" name="Rectangle 37">
            <a:extLst>
              <a:ext uri="{FF2B5EF4-FFF2-40B4-BE49-F238E27FC236}">
                <a16:creationId xmlns:a16="http://schemas.microsoft.com/office/drawing/2014/main" id="{641994E6-8A95-E1C5-7E84-C97983BA2FED}"/>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3F3DA6-9C93-C4A1-5D0D-A3AFA155D29B}"/>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87B4E10-49EA-223F-8BCD-FAD9C70DE41A}"/>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14" name="TextBox 13">
            <a:extLst>
              <a:ext uri="{FF2B5EF4-FFF2-40B4-BE49-F238E27FC236}">
                <a16:creationId xmlns:a16="http://schemas.microsoft.com/office/drawing/2014/main" id="{EC47F7C8-B144-348C-F524-45CD5C1646F6}"/>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20" name="TextBox 19">
            <a:extLst>
              <a:ext uri="{FF2B5EF4-FFF2-40B4-BE49-F238E27FC236}">
                <a16:creationId xmlns:a16="http://schemas.microsoft.com/office/drawing/2014/main" id="{C61D91E7-07B0-CE44-A22C-2E9BB9EA6A1C}"/>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135725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Control Volumes for CC and EBVC</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Face-centered vs Cell-Centered</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38" name="Rectangle 37">
            <a:extLst>
              <a:ext uri="{FF2B5EF4-FFF2-40B4-BE49-F238E27FC236}">
                <a16:creationId xmlns:a16="http://schemas.microsoft.com/office/drawing/2014/main" id="{641994E6-8A95-E1C5-7E84-C97983BA2FED}"/>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3F3DA6-9C93-C4A1-5D0D-A3AFA155D29B}"/>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B4000A8-21AB-F356-1830-11DFE2826B64}"/>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sp>
        <p:nvSpPr>
          <p:cNvPr id="20" name="TextBox 19">
            <a:extLst>
              <a:ext uri="{FF2B5EF4-FFF2-40B4-BE49-F238E27FC236}">
                <a16:creationId xmlns:a16="http://schemas.microsoft.com/office/drawing/2014/main" id="{E62EF56A-9675-B3D3-570A-F12EF0262A18}"/>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21" name="TextBox 20">
            <a:extLst>
              <a:ext uri="{FF2B5EF4-FFF2-40B4-BE49-F238E27FC236}">
                <a16:creationId xmlns:a16="http://schemas.microsoft.com/office/drawing/2014/main" id="{FF5C32EC-66DB-4CD0-C885-55A115004261}"/>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22" name="TextBox 21">
            <a:extLst>
              <a:ext uri="{FF2B5EF4-FFF2-40B4-BE49-F238E27FC236}">
                <a16:creationId xmlns:a16="http://schemas.microsoft.com/office/drawing/2014/main" id="{A8224195-6C9C-8C48-A7D5-9719189CC843}"/>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385292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Basis Function Re-Visited</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a:xfrm>
            <a:off x="647700" y="1409700"/>
            <a:ext cx="8551105" cy="4610100"/>
          </a:xfrm>
        </p:spPr>
        <p:txBody>
          <a:bodyPr/>
          <a:lstStyle/>
          <a:p>
            <a:pPr marL="342900" indent="-342900">
              <a:buFont typeface="Arial" panose="020B0604020202020204" pitchFamily="34" charset="0"/>
              <a:buChar char="•"/>
            </a:pPr>
            <a:r>
              <a:rPr lang="en-US" dirty="0"/>
              <a:t>Define an </a:t>
            </a:r>
            <a:r>
              <a:rPr lang="en-US" dirty="0" err="1"/>
              <a:t>isoparimetric</a:t>
            </a:r>
            <a:r>
              <a:rPr lang="en-US" dirty="0"/>
              <a:t> base element that varies from -1:+1, with integration point at the location </a:t>
            </a:r>
            <a:r>
              <a:rPr lang="en-US" dirty="0">
                <a:latin typeface="Symbol" pitchFamily="2" charset="2"/>
              </a:rPr>
              <a:t>x</a:t>
            </a:r>
            <a:r>
              <a:rPr lang="en-US" dirty="0"/>
              <a:t>:</a:t>
            </a:r>
          </a:p>
        </p:txBody>
      </p:sp>
      <p:cxnSp>
        <p:nvCxnSpPr>
          <p:cNvPr id="6" name="Straight Connector 5">
            <a:extLst>
              <a:ext uri="{FF2B5EF4-FFF2-40B4-BE49-F238E27FC236}">
                <a16:creationId xmlns:a16="http://schemas.microsoft.com/office/drawing/2014/main" id="{D83A2315-AB6E-B157-CA62-B1B6E014E773}"/>
              </a:ext>
            </a:extLst>
          </p:cNvPr>
          <p:cNvCxnSpPr>
            <a:cxnSpLocks/>
          </p:cNvCxnSpPr>
          <p:nvPr/>
        </p:nvCxnSpPr>
        <p:spPr>
          <a:xfrm>
            <a:off x="1761164" y="3687963"/>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pic>
        <p:nvPicPr>
          <p:cNvPr id="20" name="Picture 19">
            <a:extLst>
              <a:ext uri="{FF2B5EF4-FFF2-40B4-BE49-F238E27FC236}">
                <a16:creationId xmlns:a16="http://schemas.microsoft.com/office/drawing/2014/main" id="{53110579-28C4-5F29-E19C-BCF6B4F19165}"/>
              </a:ext>
            </a:extLst>
          </p:cNvPr>
          <p:cNvPicPr>
            <a:picLocks noChangeAspect="1"/>
          </p:cNvPicPr>
          <p:nvPr/>
        </p:nvPicPr>
        <p:blipFill>
          <a:blip r:embed="rId3"/>
          <a:stretch>
            <a:fillRect/>
          </a:stretch>
        </p:blipFill>
        <p:spPr>
          <a:xfrm>
            <a:off x="10008331" y="1910342"/>
            <a:ext cx="1574800" cy="1308100"/>
          </a:xfrm>
          <a:prstGeom prst="rect">
            <a:avLst/>
          </a:prstGeom>
        </p:spPr>
      </p:pic>
      <p:cxnSp>
        <p:nvCxnSpPr>
          <p:cNvPr id="22" name="Straight Arrow Connector 21">
            <a:extLst>
              <a:ext uri="{FF2B5EF4-FFF2-40B4-BE49-F238E27FC236}">
                <a16:creationId xmlns:a16="http://schemas.microsoft.com/office/drawing/2014/main" id="{D8EA434A-C31C-4C16-B643-4B6241B85639}"/>
              </a:ext>
            </a:extLst>
          </p:cNvPr>
          <p:cNvCxnSpPr>
            <a:cxnSpLocks/>
          </p:cNvCxnSpPr>
          <p:nvPr/>
        </p:nvCxnSpPr>
        <p:spPr>
          <a:xfrm>
            <a:off x="8989017" y="4157055"/>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9487FEF-0935-4990-410C-7338EB96CF06}"/>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D4DBBF83-87A8-9A75-DF22-654AC1C2EC77}"/>
              </a:ext>
            </a:extLst>
          </p:cNvPr>
          <p:cNvCxnSpPr>
            <a:cxnSpLocks/>
          </p:cNvCxnSpPr>
          <p:nvPr/>
        </p:nvCxnSpPr>
        <p:spPr>
          <a:xfrm>
            <a:off x="8989017" y="5795917"/>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C5DB680-864D-1307-3FED-30E0AD7B49A2}"/>
              </a:ext>
            </a:extLst>
          </p:cNvPr>
          <p:cNvSpPr txBox="1"/>
          <p:nvPr/>
        </p:nvSpPr>
        <p:spPr>
          <a:xfrm>
            <a:off x="9267986" y="6633275"/>
            <a:ext cx="0" cy="0"/>
          </a:xfrm>
          <a:prstGeom prst="rect">
            <a:avLst/>
          </a:prstGeom>
        </p:spPr>
        <p:txBody>
          <a:bodyPr vert="horz" wrap="none" lIns="91440" tIns="45720" rIns="91440" bIns="45720" rtlCol="0">
            <a:noAutofit/>
          </a:bodyPr>
          <a:lstStyle/>
          <a:p>
            <a:pPr algn="l"/>
            <a:endParaRPr lang="en-US" dirty="0"/>
          </a:p>
        </p:txBody>
      </p:sp>
      <p:sp>
        <p:nvSpPr>
          <p:cNvPr id="52" name="Rectangle 51">
            <a:extLst>
              <a:ext uri="{FF2B5EF4-FFF2-40B4-BE49-F238E27FC236}">
                <a16:creationId xmlns:a16="http://schemas.microsoft.com/office/drawing/2014/main" id="{F8AAE958-466F-5187-1ED1-AD3F5BD23F20}"/>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39EC4ADE-0453-0C1F-00AF-F4E4C232833E}"/>
              </a:ext>
            </a:extLst>
          </p:cNvPr>
          <p:cNvPicPr>
            <a:picLocks noChangeAspect="1"/>
          </p:cNvPicPr>
          <p:nvPr/>
        </p:nvPicPr>
        <p:blipFill>
          <a:blip r:embed="rId4"/>
          <a:stretch>
            <a:fillRect/>
          </a:stretch>
        </p:blipFill>
        <p:spPr>
          <a:xfrm>
            <a:off x="4021324" y="2167861"/>
            <a:ext cx="1955800" cy="596900"/>
          </a:xfrm>
          <a:prstGeom prst="rect">
            <a:avLst/>
          </a:prstGeom>
        </p:spPr>
      </p:pic>
      <p:sp>
        <p:nvSpPr>
          <p:cNvPr id="58" name="TextBox 57">
            <a:extLst>
              <a:ext uri="{FF2B5EF4-FFF2-40B4-BE49-F238E27FC236}">
                <a16:creationId xmlns:a16="http://schemas.microsoft.com/office/drawing/2014/main" id="{FE1AAAC5-3729-3397-E0E1-2FE086C9B772}"/>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1" name="TextBox 10">
            <a:extLst>
              <a:ext uri="{FF2B5EF4-FFF2-40B4-BE49-F238E27FC236}">
                <a16:creationId xmlns:a16="http://schemas.microsoft.com/office/drawing/2014/main" id="{8865D59B-C9B3-6DD9-3A53-E7BE798C5D29}"/>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21" name="TextBox 20">
            <a:extLst>
              <a:ext uri="{FF2B5EF4-FFF2-40B4-BE49-F238E27FC236}">
                <a16:creationId xmlns:a16="http://schemas.microsoft.com/office/drawing/2014/main" id="{494D5482-AB6C-AA7B-A304-7B5E8B53D074}"/>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23" name="TextBox 22">
            <a:extLst>
              <a:ext uri="{FF2B5EF4-FFF2-40B4-BE49-F238E27FC236}">
                <a16:creationId xmlns:a16="http://schemas.microsoft.com/office/drawing/2014/main" id="{BA8302B3-D68C-DC6F-B56A-18484EFE4D7B}"/>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380781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Basis Function Re-Visited</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a:xfrm>
            <a:off x="647700" y="1409700"/>
            <a:ext cx="8551105" cy="4610100"/>
          </a:xfrm>
        </p:spPr>
        <p:txBody>
          <a:bodyPr/>
          <a:lstStyle/>
          <a:p>
            <a:pPr marL="342900" indent="-342900">
              <a:buFont typeface="Arial" panose="020B0604020202020204" pitchFamily="34" charset="0"/>
              <a:buChar char="•"/>
            </a:pPr>
            <a:r>
              <a:rPr lang="en-US" dirty="0"/>
              <a:t>Define an </a:t>
            </a:r>
            <a:r>
              <a:rPr lang="en-US" dirty="0" err="1"/>
              <a:t>isoparimetric</a:t>
            </a:r>
            <a:r>
              <a:rPr lang="en-US" dirty="0"/>
              <a:t> base element that varies from -1:+1, with integration point at the location </a:t>
            </a:r>
            <a:r>
              <a:rPr lang="en-US" dirty="0">
                <a:latin typeface="Symbol" pitchFamily="2" charset="2"/>
              </a:rPr>
              <a:t>x</a:t>
            </a:r>
            <a:r>
              <a:rPr lang="en-US" dirty="0"/>
              <a:t>:</a:t>
            </a:r>
          </a:p>
        </p:txBody>
      </p:sp>
      <p:cxnSp>
        <p:nvCxnSpPr>
          <p:cNvPr id="6" name="Straight Connector 5">
            <a:extLst>
              <a:ext uri="{FF2B5EF4-FFF2-40B4-BE49-F238E27FC236}">
                <a16:creationId xmlns:a16="http://schemas.microsoft.com/office/drawing/2014/main" id="{D83A2315-AB6E-B157-CA62-B1B6E014E773}"/>
              </a:ext>
            </a:extLst>
          </p:cNvPr>
          <p:cNvCxnSpPr>
            <a:cxnSpLocks/>
          </p:cNvCxnSpPr>
          <p:nvPr/>
        </p:nvCxnSpPr>
        <p:spPr>
          <a:xfrm>
            <a:off x="1761164" y="3687963"/>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pic>
        <p:nvPicPr>
          <p:cNvPr id="20" name="Picture 19">
            <a:extLst>
              <a:ext uri="{FF2B5EF4-FFF2-40B4-BE49-F238E27FC236}">
                <a16:creationId xmlns:a16="http://schemas.microsoft.com/office/drawing/2014/main" id="{53110579-28C4-5F29-E19C-BCF6B4F19165}"/>
              </a:ext>
            </a:extLst>
          </p:cNvPr>
          <p:cNvPicPr>
            <a:picLocks noChangeAspect="1"/>
          </p:cNvPicPr>
          <p:nvPr/>
        </p:nvPicPr>
        <p:blipFill>
          <a:blip r:embed="rId3"/>
          <a:stretch>
            <a:fillRect/>
          </a:stretch>
        </p:blipFill>
        <p:spPr>
          <a:xfrm>
            <a:off x="10008331" y="1910342"/>
            <a:ext cx="1574800" cy="1308100"/>
          </a:xfrm>
          <a:prstGeom prst="rect">
            <a:avLst/>
          </a:prstGeom>
        </p:spPr>
      </p:pic>
      <p:cxnSp>
        <p:nvCxnSpPr>
          <p:cNvPr id="22" name="Straight Arrow Connector 21">
            <a:extLst>
              <a:ext uri="{FF2B5EF4-FFF2-40B4-BE49-F238E27FC236}">
                <a16:creationId xmlns:a16="http://schemas.microsoft.com/office/drawing/2014/main" id="{D8EA434A-C31C-4C16-B643-4B6241B85639}"/>
              </a:ext>
            </a:extLst>
          </p:cNvPr>
          <p:cNvCxnSpPr>
            <a:cxnSpLocks/>
          </p:cNvCxnSpPr>
          <p:nvPr/>
        </p:nvCxnSpPr>
        <p:spPr>
          <a:xfrm>
            <a:off x="8989017" y="4157055"/>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B641CCA2-3437-9118-D1CF-001244F1B15F}"/>
              </a:ext>
            </a:extLst>
          </p:cNvPr>
          <p:cNvGrpSpPr/>
          <p:nvPr/>
        </p:nvGrpSpPr>
        <p:grpSpPr>
          <a:xfrm>
            <a:off x="9874154" y="3935744"/>
            <a:ext cx="1169398" cy="369332"/>
            <a:chOff x="9894814" y="3935744"/>
            <a:chExt cx="1169398" cy="369332"/>
          </a:xfrm>
        </p:grpSpPr>
        <p:pic>
          <p:nvPicPr>
            <p:cNvPr id="21" name="Picture 20">
              <a:extLst>
                <a:ext uri="{FF2B5EF4-FFF2-40B4-BE49-F238E27FC236}">
                  <a16:creationId xmlns:a16="http://schemas.microsoft.com/office/drawing/2014/main" id="{A4700D6D-FF91-8C1A-D676-33DFA9989B6F}"/>
                </a:ext>
              </a:extLst>
            </p:cNvPr>
            <p:cNvPicPr>
              <a:picLocks noChangeAspect="1"/>
            </p:cNvPicPr>
            <p:nvPr/>
          </p:nvPicPr>
          <p:blipFill>
            <a:blip r:embed="rId2"/>
            <a:stretch>
              <a:fillRect/>
            </a:stretch>
          </p:blipFill>
          <p:spPr>
            <a:xfrm>
              <a:off x="9894814" y="4033825"/>
              <a:ext cx="241300" cy="241300"/>
            </a:xfrm>
            <a:prstGeom prst="rect">
              <a:avLst/>
            </a:prstGeom>
          </p:spPr>
        </p:pic>
        <p:pic>
          <p:nvPicPr>
            <p:cNvPr id="23" name="Picture 22">
              <a:extLst>
                <a:ext uri="{FF2B5EF4-FFF2-40B4-BE49-F238E27FC236}">
                  <a16:creationId xmlns:a16="http://schemas.microsoft.com/office/drawing/2014/main" id="{9A75D377-5ABB-D24F-2A4A-D6D3556F8E2A}"/>
                </a:ext>
              </a:extLst>
            </p:cNvPr>
            <p:cNvPicPr>
              <a:picLocks noChangeAspect="1"/>
            </p:cNvPicPr>
            <p:nvPr/>
          </p:nvPicPr>
          <p:blipFill>
            <a:blip r:embed="rId2"/>
            <a:stretch>
              <a:fillRect/>
            </a:stretch>
          </p:blipFill>
          <p:spPr>
            <a:xfrm>
              <a:off x="10822912" y="4033825"/>
              <a:ext cx="241300" cy="241300"/>
            </a:xfrm>
            <a:prstGeom prst="rect">
              <a:avLst/>
            </a:prstGeom>
          </p:spPr>
        </p:pic>
        <p:sp>
          <p:nvSpPr>
            <p:cNvPr id="27" name="TextBox 26">
              <a:extLst>
                <a:ext uri="{FF2B5EF4-FFF2-40B4-BE49-F238E27FC236}">
                  <a16:creationId xmlns:a16="http://schemas.microsoft.com/office/drawing/2014/main" id="{BC7613B6-42DA-5D09-642A-5F53825E950D}"/>
                </a:ext>
              </a:extLst>
            </p:cNvPr>
            <p:cNvSpPr txBox="1"/>
            <p:nvPr/>
          </p:nvSpPr>
          <p:spPr>
            <a:xfrm>
              <a:off x="10329472" y="3935744"/>
              <a:ext cx="300082" cy="369332"/>
            </a:xfrm>
            <a:prstGeom prst="rect">
              <a:avLst/>
            </a:prstGeom>
            <a:noFill/>
          </p:spPr>
          <p:txBody>
            <a:bodyPr wrap="none" rtlCol="0">
              <a:spAutoFit/>
            </a:bodyPr>
            <a:lstStyle/>
            <a:p>
              <a:r>
                <a:rPr lang="en-US" dirty="0"/>
                <a:t>x</a:t>
              </a:r>
            </a:p>
          </p:txBody>
        </p:sp>
        <p:cxnSp>
          <p:nvCxnSpPr>
            <p:cNvPr id="28" name="Straight Connector 27">
              <a:extLst>
                <a:ext uri="{FF2B5EF4-FFF2-40B4-BE49-F238E27FC236}">
                  <a16:creationId xmlns:a16="http://schemas.microsoft.com/office/drawing/2014/main" id="{20C91CEC-0CD4-4068-B3DD-1681FBF0763A}"/>
                </a:ext>
              </a:extLst>
            </p:cNvPr>
            <p:cNvCxnSpPr>
              <a:cxnSpLocks/>
            </p:cNvCxnSpPr>
            <p:nvPr/>
          </p:nvCxnSpPr>
          <p:spPr>
            <a:xfrm flipV="1">
              <a:off x="9993616" y="4144158"/>
              <a:ext cx="829296" cy="972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49487FEF-0935-4990-410C-7338EB96CF06}"/>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C5DB680-864D-1307-3FED-30E0AD7B49A2}"/>
              </a:ext>
            </a:extLst>
          </p:cNvPr>
          <p:cNvSpPr txBox="1"/>
          <p:nvPr/>
        </p:nvSpPr>
        <p:spPr>
          <a:xfrm>
            <a:off x="9267986" y="6633275"/>
            <a:ext cx="0" cy="0"/>
          </a:xfrm>
          <a:prstGeom prst="rect">
            <a:avLst/>
          </a:prstGeom>
        </p:spPr>
        <p:txBody>
          <a:bodyPr vert="horz" wrap="none" lIns="91440" tIns="45720" rIns="91440" bIns="45720" rtlCol="0">
            <a:noAutofit/>
          </a:bodyPr>
          <a:lstStyle/>
          <a:p>
            <a:pPr algn="l"/>
            <a:endParaRPr lang="en-US" dirty="0"/>
          </a:p>
        </p:txBody>
      </p:sp>
      <p:sp>
        <p:nvSpPr>
          <p:cNvPr id="50" name="TextBox 49">
            <a:extLst>
              <a:ext uri="{FF2B5EF4-FFF2-40B4-BE49-F238E27FC236}">
                <a16:creationId xmlns:a16="http://schemas.microsoft.com/office/drawing/2014/main" id="{7070B5BE-7DBC-FF14-797A-C393BE16B469}"/>
              </a:ext>
            </a:extLst>
          </p:cNvPr>
          <p:cNvSpPr txBox="1"/>
          <p:nvPr/>
        </p:nvSpPr>
        <p:spPr>
          <a:xfrm>
            <a:off x="9887919" y="3626603"/>
            <a:ext cx="0" cy="0"/>
          </a:xfrm>
          <a:prstGeom prst="rect">
            <a:avLst/>
          </a:prstGeom>
        </p:spPr>
        <p:txBody>
          <a:bodyPr vert="horz" wrap="none" lIns="91440" tIns="45720" rIns="91440" bIns="45720" rtlCol="0">
            <a:noAutofit/>
          </a:bodyPr>
          <a:lstStyle/>
          <a:p>
            <a:pPr algn="l"/>
            <a:r>
              <a:rPr lang="en-US" dirty="0"/>
              <a:t>1	2</a:t>
            </a:r>
          </a:p>
        </p:txBody>
      </p:sp>
      <p:sp>
        <p:nvSpPr>
          <p:cNvPr id="52" name="Rectangle 51">
            <a:extLst>
              <a:ext uri="{FF2B5EF4-FFF2-40B4-BE49-F238E27FC236}">
                <a16:creationId xmlns:a16="http://schemas.microsoft.com/office/drawing/2014/main" id="{F8AAE958-466F-5187-1ED1-AD3F5BD23F20}"/>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176DB31-5262-35DC-D9B0-CA17BDB0D011}"/>
              </a:ext>
            </a:extLst>
          </p:cNvPr>
          <p:cNvSpPr txBox="1"/>
          <p:nvPr/>
        </p:nvSpPr>
        <p:spPr>
          <a:xfrm>
            <a:off x="10414861" y="4386023"/>
            <a:ext cx="0" cy="0"/>
          </a:xfrm>
          <a:prstGeom prst="rect">
            <a:avLst/>
          </a:prstGeom>
        </p:spPr>
        <p:txBody>
          <a:bodyPr vert="horz" wrap="none" lIns="91440" tIns="45720" rIns="91440" bIns="45720" rtlCol="0">
            <a:noAutofit/>
          </a:bodyPr>
          <a:lstStyle/>
          <a:p>
            <a:pPr algn="l"/>
            <a:r>
              <a:rPr lang="en-US" dirty="0">
                <a:latin typeface="Symbol" pitchFamily="2" charset="2"/>
              </a:rPr>
              <a:t>x</a:t>
            </a:r>
            <a:r>
              <a:rPr lang="en-US" dirty="0"/>
              <a:t> = 0</a:t>
            </a:r>
          </a:p>
        </p:txBody>
      </p:sp>
      <p:pic>
        <p:nvPicPr>
          <p:cNvPr id="55" name="Picture 54">
            <a:extLst>
              <a:ext uri="{FF2B5EF4-FFF2-40B4-BE49-F238E27FC236}">
                <a16:creationId xmlns:a16="http://schemas.microsoft.com/office/drawing/2014/main" id="{8DA61958-7F76-5FEF-2BC5-9AEDD479F75C}"/>
              </a:ext>
            </a:extLst>
          </p:cNvPr>
          <p:cNvPicPr>
            <a:picLocks noChangeAspect="1"/>
          </p:cNvPicPr>
          <p:nvPr/>
        </p:nvPicPr>
        <p:blipFill>
          <a:blip r:embed="rId4"/>
          <a:stretch>
            <a:fillRect/>
          </a:stretch>
        </p:blipFill>
        <p:spPr>
          <a:xfrm>
            <a:off x="10458853" y="4597199"/>
            <a:ext cx="1612900" cy="584200"/>
          </a:xfrm>
          <a:prstGeom prst="rect">
            <a:avLst/>
          </a:prstGeom>
        </p:spPr>
      </p:pic>
      <p:pic>
        <p:nvPicPr>
          <p:cNvPr id="57" name="Picture 56">
            <a:extLst>
              <a:ext uri="{FF2B5EF4-FFF2-40B4-BE49-F238E27FC236}">
                <a16:creationId xmlns:a16="http://schemas.microsoft.com/office/drawing/2014/main" id="{39EC4ADE-0453-0C1F-00AF-F4E4C232833E}"/>
              </a:ext>
            </a:extLst>
          </p:cNvPr>
          <p:cNvPicPr>
            <a:picLocks noChangeAspect="1"/>
          </p:cNvPicPr>
          <p:nvPr/>
        </p:nvPicPr>
        <p:blipFill>
          <a:blip r:embed="rId5"/>
          <a:stretch>
            <a:fillRect/>
          </a:stretch>
        </p:blipFill>
        <p:spPr>
          <a:xfrm>
            <a:off x="4021324" y="2167861"/>
            <a:ext cx="1955800" cy="596900"/>
          </a:xfrm>
          <a:prstGeom prst="rect">
            <a:avLst/>
          </a:prstGeom>
        </p:spPr>
      </p:pic>
      <p:sp>
        <p:nvSpPr>
          <p:cNvPr id="58" name="TextBox 57">
            <a:extLst>
              <a:ext uri="{FF2B5EF4-FFF2-40B4-BE49-F238E27FC236}">
                <a16:creationId xmlns:a16="http://schemas.microsoft.com/office/drawing/2014/main" id="{FE1AAAC5-3729-3397-E0E1-2FE086C9B772}"/>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1" name="TextBox 10">
            <a:extLst>
              <a:ext uri="{FF2B5EF4-FFF2-40B4-BE49-F238E27FC236}">
                <a16:creationId xmlns:a16="http://schemas.microsoft.com/office/drawing/2014/main" id="{C0488DE4-E28B-E5A3-E840-76B6C6C9EEEA}"/>
              </a:ext>
            </a:extLst>
          </p:cNvPr>
          <p:cNvSpPr txBox="1"/>
          <p:nvPr/>
        </p:nvSpPr>
        <p:spPr>
          <a:xfrm>
            <a:off x="9010184" y="4315522"/>
            <a:ext cx="0" cy="0"/>
          </a:xfrm>
          <a:prstGeom prst="rect">
            <a:avLst/>
          </a:prstGeom>
        </p:spPr>
        <p:txBody>
          <a:bodyPr vert="horz" wrap="none" lIns="91440" tIns="45720" rIns="91440" bIns="45720" rtlCol="0">
            <a:noAutofit/>
          </a:bodyPr>
          <a:lstStyle/>
          <a:p>
            <a:pPr algn="l"/>
            <a:r>
              <a:rPr lang="en-US" b="1" dirty="0"/>
              <a:t>2</a:t>
            </a:r>
            <a:r>
              <a:rPr lang="en-US" b="1" dirty="0">
                <a:sym typeface="Wingdings" pitchFamily="2" charset="2"/>
              </a:rPr>
              <a:t></a:t>
            </a:r>
            <a:r>
              <a:rPr lang="en-US" b="1" dirty="0"/>
              <a:t>3</a:t>
            </a:r>
          </a:p>
        </p:txBody>
      </p:sp>
      <p:sp>
        <p:nvSpPr>
          <p:cNvPr id="30" name="TextBox 29">
            <a:extLst>
              <a:ext uri="{FF2B5EF4-FFF2-40B4-BE49-F238E27FC236}">
                <a16:creationId xmlns:a16="http://schemas.microsoft.com/office/drawing/2014/main" id="{91063E62-ADC1-48B8-A40E-5409BFFA67B4}"/>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37" name="TextBox 36">
            <a:extLst>
              <a:ext uri="{FF2B5EF4-FFF2-40B4-BE49-F238E27FC236}">
                <a16:creationId xmlns:a16="http://schemas.microsoft.com/office/drawing/2014/main" id="{776BF2A8-E5B9-A839-6DAF-449993F5EC1C}"/>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38" name="TextBox 37">
            <a:extLst>
              <a:ext uri="{FF2B5EF4-FFF2-40B4-BE49-F238E27FC236}">
                <a16:creationId xmlns:a16="http://schemas.microsoft.com/office/drawing/2014/main" id="{28A0C919-698B-DB30-540D-5FB033C208CF}"/>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189170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Basis Function Re-Visited</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a:xfrm>
            <a:off x="647700" y="1409700"/>
            <a:ext cx="8551105" cy="4610100"/>
          </a:xfrm>
        </p:spPr>
        <p:txBody>
          <a:bodyPr/>
          <a:lstStyle/>
          <a:p>
            <a:pPr marL="342900" indent="-342900">
              <a:buFont typeface="Arial" panose="020B0604020202020204" pitchFamily="34" charset="0"/>
              <a:buChar char="•"/>
            </a:pPr>
            <a:r>
              <a:rPr lang="en-US" dirty="0"/>
              <a:t>Define an </a:t>
            </a:r>
            <a:r>
              <a:rPr lang="en-US" dirty="0" err="1"/>
              <a:t>isoparimetric</a:t>
            </a:r>
            <a:r>
              <a:rPr lang="en-US" dirty="0"/>
              <a:t> base element that varies from -1:+1, with integration point at the location </a:t>
            </a:r>
            <a:r>
              <a:rPr lang="en-US" dirty="0">
                <a:latin typeface="Symbol" pitchFamily="2" charset="2"/>
              </a:rPr>
              <a:t>x</a:t>
            </a:r>
            <a:r>
              <a:rPr lang="en-US" dirty="0"/>
              <a:t>:</a:t>
            </a:r>
          </a:p>
        </p:txBody>
      </p:sp>
      <p:cxnSp>
        <p:nvCxnSpPr>
          <p:cNvPr id="6" name="Straight Connector 5">
            <a:extLst>
              <a:ext uri="{FF2B5EF4-FFF2-40B4-BE49-F238E27FC236}">
                <a16:creationId xmlns:a16="http://schemas.microsoft.com/office/drawing/2014/main" id="{D83A2315-AB6E-B157-CA62-B1B6E014E773}"/>
              </a:ext>
            </a:extLst>
          </p:cNvPr>
          <p:cNvCxnSpPr>
            <a:cxnSpLocks/>
          </p:cNvCxnSpPr>
          <p:nvPr/>
        </p:nvCxnSpPr>
        <p:spPr>
          <a:xfrm>
            <a:off x="1761164" y="3687963"/>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pic>
        <p:nvPicPr>
          <p:cNvPr id="20" name="Picture 19">
            <a:extLst>
              <a:ext uri="{FF2B5EF4-FFF2-40B4-BE49-F238E27FC236}">
                <a16:creationId xmlns:a16="http://schemas.microsoft.com/office/drawing/2014/main" id="{53110579-28C4-5F29-E19C-BCF6B4F19165}"/>
              </a:ext>
            </a:extLst>
          </p:cNvPr>
          <p:cNvPicPr>
            <a:picLocks noChangeAspect="1"/>
          </p:cNvPicPr>
          <p:nvPr/>
        </p:nvPicPr>
        <p:blipFill>
          <a:blip r:embed="rId3"/>
          <a:stretch>
            <a:fillRect/>
          </a:stretch>
        </p:blipFill>
        <p:spPr>
          <a:xfrm>
            <a:off x="10008331" y="1910342"/>
            <a:ext cx="1574800" cy="1308100"/>
          </a:xfrm>
          <a:prstGeom prst="rect">
            <a:avLst/>
          </a:prstGeom>
        </p:spPr>
      </p:pic>
      <p:cxnSp>
        <p:nvCxnSpPr>
          <p:cNvPr id="22" name="Straight Arrow Connector 21">
            <a:extLst>
              <a:ext uri="{FF2B5EF4-FFF2-40B4-BE49-F238E27FC236}">
                <a16:creationId xmlns:a16="http://schemas.microsoft.com/office/drawing/2014/main" id="{D8EA434A-C31C-4C16-B643-4B6241B85639}"/>
              </a:ext>
            </a:extLst>
          </p:cNvPr>
          <p:cNvCxnSpPr>
            <a:cxnSpLocks/>
          </p:cNvCxnSpPr>
          <p:nvPr/>
        </p:nvCxnSpPr>
        <p:spPr>
          <a:xfrm>
            <a:off x="8989017" y="4157055"/>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B641CCA2-3437-9118-D1CF-001244F1B15F}"/>
              </a:ext>
            </a:extLst>
          </p:cNvPr>
          <p:cNvGrpSpPr/>
          <p:nvPr/>
        </p:nvGrpSpPr>
        <p:grpSpPr>
          <a:xfrm>
            <a:off x="9874154" y="3935744"/>
            <a:ext cx="1169398" cy="369332"/>
            <a:chOff x="9894814" y="3935744"/>
            <a:chExt cx="1169398" cy="369332"/>
          </a:xfrm>
        </p:grpSpPr>
        <p:pic>
          <p:nvPicPr>
            <p:cNvPr id="21" name="Picture 20">
              <a:extLst>
                <a:ext uri="{FF2B5EF4-FFF2-40B4-BE49-F238E27FC236}">
                  <a16:creationId xmlns:a16="http://schemas.microsoft.com/office/drawing/2014/main" id="{A4700D6D-FF91-8C1A-D676-33DFA9989B6F}"/>
                </a:ext>
              </a:extLst>
            </p:cNvPr>
            <p:cNvPicPr>
              <a:picLocks noChangeAspect="1"/>
            </p:cNvPicPr>
            <p:nvPr/>
          </p:nvPicPr>
          <p:blipFill>
            <a:blip r:embed="rId2"/>
            <a:stretch>
              <a:fillRect/>
            </a:stretch>
          </p:blipFill>
          <p:spPr>
            <a:xfrm>
              <a:off x="9894814" y="4033825"/>
              <a:ext cx="241300" cy="241300"/>
            </a:xfrm>
            <a:prstGeom prst="rect">
              <a:avLst/>
            </a:prstGeom>
          </p:spPr>
        </p:pic>
        <p:pic>
          <p:nvPicPr>
            <p:cNvPr id="23" name="Picture 22">
              <a:extLst>
                <a:ext uri="{FF2B5EF4-FFF2-40B4-BE49-F238E27FC236}">
                  <a16:creationId xmlns:a16="http://schemas.microsoft.com/office/drawing/2014/main" id="{9A75D377-5ABB-D24F-2A4A-D6D3556F8E2A}"/>
                </a:ext>
              </a:extLst>
            </p:cNvPr>
            <p:cNvPicPr>
              <a:picLocks noChangeAspect="1"/>
            </p:cNvPicPr>
            <p:nvPr/>
          </p:nvPicPr>
          <p:blipFill>
            <a:blip r:embed="rId2"/>
            <a:stretch>
              <a:fillRect/>
            </a:stretch>
          </p:blipFill>
          <p:spPr>
            <a:xfrm>
              <a:off x="10822912" y="4033825"/>
              <a:ext cx="241300" cy="241300"/>
            </a:xfrm>
            <a:prstGeom prst="rect">
              <a:avLst/>
            </a:prstGeom>
          </p:spPr>
        </p:pic>
        <p:sp>
          <p:nvSpPr>
            <p:cNvPr id="27" name="TextBox 26">
              <a:extLst>
                <a:ext uri="{FF2B5EF4-FFF2-40B4-BE49-F238E27FC236}">
                  <a16:creationId xmlns:a16="http://schemas.microsoft.com/office/drawing/2014/main" id="{BC7613B6-42DA-5D09-642A-5F53825E950D}"/>
                </a:ext>
              </a:extLst>
            </p:cNvPr>
            <p:cNvSpPr txBox="1"/>
            <p:nvPr/>
          </p:nvSpPr>
          <p:spPr>
            <a:xfrm>
              <a:off x="10329472" y="3935744"/>
              <a:ext cx="300082" cy="369332"/>
            </a:xfrm>
            <a:prstGeom prst="rect">
              <a:avLst/>
            </a:prstGeom>
            <a:noFill/>
          </p:spPr>
          <p:txBody>
            <a:bodyPr wrap="none" rtlCol="0">
              <a:spAutoFit/>
            </a:bodyPr>
            <a:lstStyle/>
            <a:p>
              <a:r>
                <a:rPr lang="en-US" dirty="0"/>
                <a:t>x</a:t>
              </a:r>
            </a:p>
          </p:txBody>
        </p:sp>
        <p:cxnSp>
          <p:nvCxnSpPr>
            <p:cNvPr id="28" name="Straight Connector 27">
              <a:extLst>
                <a:ext uri="{FF2B5EF4-FFF2-40B4-BE49-F238E27FC236}">
                  <a16:creationId xmlns:a16="http://schemas.microsoft.com/office/drawing/2014/main" id="{20C91CEC-0CD4-4068-B3DD-1681FBF0763A}"/>
                </a:ext>
              </a:extLst>
            </p:cNvPr>
            <p:cNvCxnSpPr>
              <a:cxnSpLocks/>
            </p:cNvCxnSpPr>
            <p:nvPr/>
          </p:nvCxnSpPr>
          <p:spPr>
            <a:xfrm flipV="1">
              <a:off x="9993616" y="4144158"/>
              <a:ext cx="829296" cy="972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49487FEF-0935-4990-410C-7338EB96CF06}"/>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B93203CC-9C12-6643-D8D1-0158F672458E}"/>
              </a:ext>
            </a:extLst>
          </p:cNvPr>
          <p:cNvGrpSpPr/>
          <p:nvPr/>
        </p:nvGrpSpPr>
        <p:grpSpPr>
          <a:xfrm>
            <a:off x="9874154" y="5605686"/>
            <a:ext cx="2227666" cy="369332"/>
            <a:chOff x="9874154" y="5605686"/>
            <a:chExt cx="2227666" cy="369332"/>
          </a:xfrm>
        </p:grpSpPr>
        <p:sp>
          <p:nvSpPr>
            <p:cNvPr id="41" name="TextBox 40">
              <a:extLst>
                <a:ext uri="{FF2B5EF4-FFF2-40B4-BE49-F238E27FC236}">
                  <a16:creationId xmlns:a16="http://schemas.microsoft.com/office/drawing/2014/main" id="{D8913110-94D9-DEB1-5545-73AD60082B01}"/>
                </a:ext>
              </a:extLst>
            </p:cNvPr>
            <p:cNvSpPr txBox="1"/>
            <p:nvPr/>
          </p:nvSpPr>
          <p:spPr>
            <a:xfrm>
              <a:off x="11411775" y="5605686"/>
              <a:ext cx="300082" cy="369332"/>
            </a:xfrm>
            <a:prstGeom prst="rect">
              <a:avLst/>
            </a:prstGeom>
            <a:noFill/>
          </p:spPr>
          <p:txBody>
            <a:bodyPr wrap="none" rtlCol="0">
              <a:spAutoFit/>
            </a:bodyPr>
            <a:lstStyle/>
            <a:p>
              <a:r>
                <a:rPr lang="en-US" dirty="0"/>
                <a:t>x</a:t>
              </a:r>
            </a:p>
          </p:txBody>
        </p:sp>
        <p:pic>
          <p:nvPicPr>
            <p:cNvPr id="42" name="Picture 41">
              <a:extLst>
                <a:ext uri="{FF2B5EF4-FFF2-40B4-BE49-F238E27FC236}">
                  <a16:creationId xmlns:a16="http://schemas.microsoft.com/office/drawing/2014/main" id="{F8BA1E79-A2E1-EE9C-1193-0FE6FFF0022A}"/>
                </a:ext>
              </a:extLst>
            </p:cNvPr>
            <p:cNvPicPr>
              <a:picLocks noChangeAspect="1"/>
            </p:cNvPicPr>
            <p:nvPr/>
          </p:nvPicPr>
          <p:blipFill>
            <a:blip r:embed="rId2"/>
            <a:stretch>
              <a:fillRect/>
            </a:stretch>
          </p:blipFill>
          <p:spPr>
            <a:xfrm>
              <a:off x="11860520" y="5674051"/>
              <a:ext cx="241300" cy="241300"/>
            </a:xfrm>
            <a:prstGeom prst="rect">
              <a:avLst/>
            </a:prstGeom>
          </p:spPr>
        </p:pic>
        <p:pic>
          <p:nvPicPr>
            <p:cNvPr id="43" name="Picture 42">
              <a:extLst>
                <a:ext uri="{FF2B5EF4-FFF2-40B4-BE49-F238E27FC236}">
                  <a16:creationId xmlns:a16="http://schemas.microsoft.com/office/drawing/2014/main" id="{D6C8E623-3D79-C71D-3071-7EE229CD4DA4}"/>
                </a:ext>
              </a:extLst>
            </p:cNvPr>
            <p:cNvPicPr>
              <a:picLocks noChangeAspect="1"/>
            </p:cNvPicPr>
            <p:nvPr/>
          </p:nvPicPr>
          <p:blipFill>
            <a:blip r:embed="rId2"/>
            <a:stretch>
              <a:fillRect/>
            </a:stretch>
          </p:blipFill>
          <p:spPr>
            <a:xfrm>
              <a:off x="9874154" y="5674051"/>
              <a:ext cx="241300" cy="241300"/>
            </a:xfrm>
            <a:prstGeom prst="rect">
              <a:avLst/>
            </a:prstGeom>
          </p:spPr>
        </p:pic>
        <p:cxnSp>
          <p:nvCxnSpPr>
            <p:cNvPr id="44" name="Straight Connector 43">
              <a:extLst>
                <a:ext uri="{FF2B5EF4-FFF2-40B4-BE49-F238E27FC236}">
                  <a16:creationId xmlns:a16="http://schemas.microsoft.com/office/drawing/2014/main" id="{0590587B-81DA-7CCD-26D6-1F7403BF4917}"/>
                </a:ext>
              </a:extLst>
            </p:cNvPr>
            <p:cNvCxnSpPr>
              <a:cxnSpLocks/>
            </p:cNvCxnSpPr>
            <p:nvPr/>
          </p:nvCxnSpPr>
          <p:spPr>
            <a:xfrm>
              <a:off x="9994804" y="5796218"/>
              <a:ext cx="194351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a:extLst>
              <a:ext uri="{FF2B5EF4-FFF2-40B4-BE49-F238E27FC236}">
                <a16:creationId xmlns:a16="http://schemas.microsoft.com/office/drawing/2014/main" id="{D4DBBF83-87A8-9A75-DF22-654AC1C2EC77}"/>
              </a:ext>
            </a:extLst>
          </p:cNvPr>
          <p:cNvCxnSpPr>
            <a:cxnSpLocks/>
          </p:cNvCxnSpPr>
          <p:nvPr/>
        </p:nvCxnSpPr>
        <p:spPr>
          <a:xfrm>
            <a:off x="8989017" y="5795917"/>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C5DB680-864D-1307-3FED-30E0AD7B49A2}"/>
              </a:ext>
            </a:extLst>
          </p:cNvPr>
          <p:cNvSpPr txBox="1"/>
          <p:nvPr/>
        </p:nvSpPr>
        <p:spPr>
          <a:xfrm>
            <a:off x="9267986" y="6633275"/>
            <a:ext cx="0" cy="0"/>
          </a:xfrm>
          <a:prstGeom prst="rect">
            <a:avLst/>
          </a:prstGeom>
        </p:spPr>
        <p:txBody>
          <a:bodyPr vert="horz" wrap="none" lIns="91440" tIns="45720" rIns="91440" bIns="45720" rtlCol="0">
            <a:noAutofit/>
          </a:bodyPr>
          <a:lstStyle/>
          <a:p>
            <a:pPr algn="l"/>
            <a:endParaRPr lang="en-US" dirty="0"/>
          </a:p>
        </p:txBody>
      </p:sp>
      <p:sp>
        <p:nvSpPr>
          <p:cNvPr id="50" name="TextBox 49">
            <a:extLst>
              <a:ext uri="{FF2B5EF4-FFF2-40B4-BE49-F238E27FC236}">
                <a16:creationId xmlns:a16="http://schemas.microsoft.com/office/drawing/2014/main" id="{7070B5BE-7DBC-FF14-797A-C393BE16B469}"/>
              </a:ext>
            </a:extLst>
          </p:cNvPr>
          <p:cNvSpPr txBox="1"/>
          <p:nvPr/>
        </p:nvSpPr>
        <p:spPr>
          <a:xfrm>
            <a:off x="9887919" y="3626603"/>
            <a:ext cx="0" cy="0"/>
          </a:xfrm>
          <a:prstGeom prst="rect">
            <a:avLst/>
          </a:prstGeom>
        </p:spPr>
        <p:txBody>
          <a:bodyPr vert="horz" wrap="none" lIns="91440" tIns="45720" rIns="91440" bIns="45720" rtlCol="0">
            <a:noAutofit/>
          </a:bodyPr>
          <a:lstStyle/>
          <a:p>
            <a:pPr algn="l"/>
            <a:r>
              <a:rPr lang="en-US" dirty="0"/>
              <a:t>1	2</a:t>
            </a:r>
          </a:p>
        </p:txBody>
      </p:sp>
      <p:sp>
        <p:nvSpPr>
          <p:cNvPr id="51" name="TextBox 50">
            <a:extLst>
              <a:ext uri="{FF2B5EF4-FFF2-40B4-BE49-F238E27FC236}">
                <a16:creationId xmlns:a16="http://schemas.microsoft.com/office/drawing/2014/main" id="{665A469E-E66E-DB19-2307-08E2D107EFBF}"/>
              </a:ext>
            </a:extLst>
          </p:cNvPr>
          <p:cNvSpPr txBox="1"/>
          <p:nvPr/>
        </p:nvSpPr>
        <p:spPr>
          <a:xfrm>
            <a:off x="9887918" y="5331416"/>
            <a:ext cx="0" cy="0"/>
          </a:xfrm>
          <a:prstGeom prst="rect">
            <a:avLst/>
          </a:prstGeom>
        </p:spPr>
        <p:txBody>
          <a:bodyPr vert="horz" wrap="none" lIns="91440" tIns="45720" rIns="91440" bIns="45720" rtlCol="0">
            <a:noAutofit/>
          </a:bodyPr>
          <a:lstStyle/>
          <a:p>
            <a:pPr algn="l"/>
            <a:r>
              <a:rPr lang="en-US" dirty="0"/>
              <a:t>1		   2</a:t>
            </a:r>
          </a:p>
        </p:txBody>
      </p:sp>
      <p:sp>
        <p:nvSpPr>
          <p:cNvPr id="52" name="Rectangle 51">
            <a:extLst>
              <a:ext uri="{FF2B5EF4-FFF2-40B4-BE49-F238E27FC236}">
                <a16:creationId xmlns:a16="http://schemas.microsoft.com/office/drawing/2014/main" id="{F8AAE958-466F-5187-1ED1-AD3F5BD23F20}"/>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176DB31-5262-35DC-D9B0-CA17BDB0D011}"/>
              </a:ext>
            </a:extLst>
          </p:cNvPr>
          <p:cNvSpPr txBox="1"/>
          <p:nvPr/>
        </p:nvSpPr>
        <p:spPr>
          <a:xfrm>
            <a:off x="10414861" y="4386023"/>
            <a:ext cx="0" cy="0"/>
          </a:xfrm>
          <a:prstGeom prst="rect">
            <a:avLst/>
          </a:prstGeom>
        </p:spPr>
        <p:txBody>
          <a:bodyPr vert="horz" wrap="none" lIns="91440" tIns="45720" rIns="91440" bIns="45720" rtlCol="0">
            <a:noAutofit/>
          </a:bodyPr>
          <a:lstStyle/>
          <a:p>
            <a:pPr algn="l"/>
            <a:r>
              <a:rPr lang="en-US" dirty="0">
                <a:latin typeface="Symbol" pitchFamily="2" charset="2"/>
              </a:rPr>
              <a:t>x</a:t>
            </a:r>
            <a:r>
              <a:rPr lang="en-US" dirty="0"/>
              <a:t> = 0</a:t>
            </a:r>
          </a:p>
        </p:txBody>
      </p:sp>
      <p:sp>
        <p:nvSpPr>
          <p:cNvPr id="54" name="TextBox 53">
            <a:extLst>
              <a:ext uri="{FF2B5EF4-FFF2-40B4-BE49-F238E27FC236}">
                <a16:creationId xmlns:a16="http://schemas.microsoft.com/office/drawing/2014/main" id="{889996A4-4CB9-FF66-F818-78CE8807E129}"/>
              </a:ext>
            </a:extLst>
          </p:cNvPr>
          <p:cNvSpPr txBox="1"/>
          <p:nvPr/>
        </p:nvSpPr>
        <p:spPr>
          <a:xfrm>
            <a:off x="11404167" y="6010766"/>
            <a:ext cx="0" cy="0"/>
          </a:xfrm>
          <a:prstGeom prst="rect">
            <a:avLst/>
          </a:prstGeom>
        </p:spPr>
        <p:txBody>
          <a:bodyPr vert="horz" wrap="none" lIns="91440" tIns="45720" rIns="91440" bIns="45720" rtlCol="0">
            <a:noAutofit/>
          </a:bodyPr>
          <a:lstStyle/>
          <a:p>
            <a:pPr algn="l"/>
            <a:r>
              <a:rPr lang="en-US" dirty="0">
                <a:latin typeface="Symbol" pitchFamily="2" charset="2"/>
              </a:rPr>
              <a:t>x</a:t>
            </a:r>
            <a:r>
              <a:rPr lang="en-US" dirty="0"/>
              <a:t> = 1/2</a:t>
            </a:r>
          </a:p>
        </p:txBody>
      </p:sp>
      <p:pic>
        <p:nvPicPr>
          <p:cNvPr id="55" name="Picture 54">
            <a:extLst>
              <a:ext uri="{FF2B5EF4-FFF2-40B4-BE49-F238E27FC236}">
                <a16:creationId xmlns:a16="http://schemas.microsoft.com/office/drawing/2014/main" id="{8DA61958-7F76-5FEF-2BC5-9AEDD479F75C}"/>
              </a:ext>
            </a:extLst>
          </p:cNvPr>
          <p:cNvPicPr>
            <a:picLocks noChangeAspect="1"/>
          </p:cNvPicPr>
          <p:nvPr/>
        </p:nvPicPr>
        <p:blipFill>
          <a:blip r:embed="rId4"/>
          <a:stretch>
            <a:fillRect/>
          </a:stretch>
        </p:blipFill>
        <p:spPr>
          <a:xfrm>
            <a:off x="10458853" y="4597199"/>
            <a:ext cx="1612900" cy="584200"/>
          </a:xfrm>
          <a:prstGeom prst="rect">
            <a:avLst/>
          </a:prstGeom>
        </p:spPr>
      </p:pic>
      <p:pic>
        <p:nvPicPr>
          <p:cNvPr id="56" name="Picture 55">
            <a:extLst>
              <a:ext uri="{FF2B5EF4-FFF2-40B4-BE49-F238E27FC236}">
                <a16:creationId xmlns:a16="http://schemas.microsoft.com/office/drawing/2014/main" id="{0414E9F7-A32E-755F-4A3E-5E758EB573F3}"/>
              </a:ext>
            </a:extLst>
          </p:cNvPr>
          <p:cNvPicPr>
            <a:picLocks noChangeAspect="1"/>
          </p:cNvPicPr>
          <p:nvPr/>
        </p:nvPicPr>
        <p:blipFill>
          <a:blip r:embed="rId5"/>
          <a:stretch>
            <a:fillRect/>
          </a:stretch>
        </p:blipFill>
        <p:spPr>
          <a:xfrm>
            <a:off x="9338675" y="6127468"/>
            <a:ext cx="1943100" cy="584200"/>
          </a:xfrm>
          <a:prstGeom prst="rect">
            <a:avLst/>
          </a:prstGeom>
        </p:spPr>
      </p:pic>
      <p:pic>
        <p:nvPicPr>
          <p:cNvPr id="57" name="Picture 56">
            <a:extLst>
              <a:ext uri="{FF2B5EF4-FFF2-40B4-BE49-F238E27FC236}">
                <a16:creationId xmlns:a16="http://schemas.microsoft.com/office/drawing/2014/main" id="{39EC4ADE-0453-0C1F-00AF-F4E4C232833E}"/>
              </a:ext>
            </a:extLst>
          </p:cNvPr>
          <p:cNvPicPr>
            <a:picLocks noChangeAspect="1"/>
          </p:cNvPicPr>
          <p:nvPr/>
        </p:nvPicPr>
        <p:blipFill>
          <a:blip r:embed="rId6"/>
          <a:stretch>
            <a:fillRect/>
          </a:stretch>
        </p:blipFill>
        <p:spPr>
          <a:xfrm>
            <a:off x="4021324" y="2167861"/>
            <a:ext cx="1955800" cy="596900"/>
          </a:xfrm>
          <a:prstGeom prst="rect">
            <a:avLst/>
          </a:prstGeom>
        </p:spPr>
      </p:pic>
      <p:sp>
        <p:nvSpPr>
          <p:cNvPr id="58" name="TextBox 57">
            <a:extLst>
              <a:ext uri="{FF2B5EF4-FFF2-40B4-BE49-F238E27FC236}">
                <a16:creationId xmlns:a16="http://schemas.microsoft.com/office/drawing/2014/main" id="{FE1AAAC5-3729-3397-E0E1-2FE086C9B772}"/>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1" name="TextBox 10">
            <a:extLst>
              <a:ext uri="{FF2B5EF4-FFF2-40B4-BE49-F238E27FC236}">
                <a16:creationId xmlns:a16="http://schemas.microsoft.com/office/drawing/2014/main" id="{1A921B6C-8CA6-9666-0367-7E8EF3133F2B}"/>
              </a:ext>
            </a:extLst>
          </p:cNvPr>
          <p:cNvSpPr txBox="1"/>
          <p:nvPr/>
        </p:nvSpPr>
        <p:spPr>
          <a:xfrm>
            <a:off x="9010184" y="4315522"/>
            <a:ext cx="0" cy="0"/>
          </a:xfrm>
          <a:prstGeom prst="rect">
            <a:avLst/>
          </a:prstGeom>
        </p:spPr>
        <p:txBody>
          <a:bodyPr vert="horz" wrap="none" lIns="91440" tIns="45720" rIns="91440" bIns="45720" rtlCol="0">
            <a:noAutofit/>
          </a:bodyPr>
          <a:lstStyle/>
          <a:p>
            <a:pPr algn="l"/>
            <a:r>
              <a:rPr lang="en-US" b="1" dirty="0"/>
              <a:t>2</a:t>
            </a:r>
            <a:r>
              <a:rPr lang="en-US" b="1" dirty="0">
                <a:sym typeface="Wingdings" pitchFamily="2" charset="2"/>
              </a:rPr>
              <a:t></a:t>
            </a:r>
            <a:r>
              <a:rPr lang="en-US" b="1" dirty="0"/>
              <a:t>3</a:t>
            </a:r>
          </a:p>
        </p:txBody>
      </p:sp>
      <p:sp>
        <p:nvSpPr>
          <p:cNvPr id="30" name="TextBox 29">
            <a:extLst>
              <a:ext uri="{FF2B5EF4-FFF2-40B4-BE49-F238E27FC236}">
                <a16:creationId xmlns:a16="http://schemas.microsoft.com/office/drawing/2014/main" id="{3EADFC88-1E62-C94C-3B53-E7A7E21BED4E}"/>
              </a:ext>
            </a:extLst>
          </p:cNvPr>
          <p:cNvSpPr txBox="1"/>
          <p:nvPr/>
        </p:nvSpPr>
        <p:spPr>
          <a:xfrm>
            <a:off x="9010184" y="5906427"/>
            <a:ext cx="0" cy="0"/>
          </a:xfrm>
          <a:prstGeom prst="rect">
            <a:avLst/>
          </a:prstGeom>
        </p:spPr>
        <p:txBody>
          <a:bodyPr vert="horz" wrap="none" lIns="91440" tIns="45720" rIns="91440" bIns="45720" rtlCol="0">
            <a:noAutofit/>
          </a:bodyPr>
          <a:lstStyle/>
          <a:p>
            <a:pPr algn="l"/>
            <a:r>
              <a:rPr lang="en-US" b="1" dirty="0">
                <a:sym typeface="Wingdings" pitchFamily="2" charset="2"/>
              </a:rPr>
              <a:t>23</a:t>
            </a:r>
            <a:endParaRPr lang="en-US" b="1" dirty="0"/>
          </a:p>
        </p:txBody>
      </p:sp>
      <p:sp>
        <p:nvSpPr>
          <p:cNvPr id="37" name="TextBox 36">
            <a:extLst>
              <a:ext uri="{FF2B5EF4-FFF2-40B4-BE49-F238E27FC236}">
                <a16:creationId xmlns:a16="http://schemas.microsoft.com/office/drawing/2014/main" id="{97A7BCAE-8A69-8AB4-89DE-D8FABCBBB58A}"/>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38" name="TextBox 37">
            <a:extLst>
              <a:ext uri="{FF2B5EF4-FFF2-40B4-BE49-F238E27FC236}">
                <a16:creationId xmlns:a16="http://schemas.microsoft.com/office/drawing/2014/main" id="{B03A327D-5639-E3FA-26C4-2F75F01D175E}"/>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39" name="TextBox 38">
            <a:extLst>
              <a:ext uri="{FF2B5EF4-FFF2-40B4-BE49-F238E27FC236}">
                <a16:creationId xmlns:a16="http://schemas.microsoft.com/office/drawing/2014/main" id="{19F5FC8C-8BE8-511E-2809-326E53A4738B}"/>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331287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18E9-7B78-5A4D-2852-F68796E164E4}"/>
              </a:ext>
            </a:extLst>
          </p:cNvPr>
          <p:cNvSpPr>
            <a:spLocks noGrp="1"/>
          </p:cNvSpPr>
          <p:nvPr>
            <p:ph type="title"/>
          </p:nvPr>
        </p:nvSpPr>
        <p:spPr/>
        <p:txBody>
          <a:bodyPr/>
          <a:lstStyle/>
          <a:p>
            <a:r>
              <a:rPr lang="en-US" dirty="0"/>
              <a:t>Other Examples of a Basis (This will become important for the element-based schemes)</a:t>
            </a:r>
          </a:p>
        </p:txBody>
      </p:sp>
      <p:sp>
        <p:nvSpPr>
          <p:cNvPr id="3" name="Slide Number Placeholder 2">
            <a:extLst>
              <a:ext uri="{FF2B5EF4-FFF2-40B4-BE49-F238E27FC236}">
                <a16:creationId xmlns:a16="http://schemas.microsoft.com/office/drawing/2014/main" id="{D3841918-61ED-0911-2A85-8E35CD54E081}"/>
              </a:ext>
            </a:extLst>
          </p:cNvPr>
          <p:cNvSpPr>
            <a:spLocks noGrp="1"/>
          </p:cNvSpPr>
          <p:nvPr>
            <p:ph type="sldNum" sz="quarter" idx="10"/>
          </p:nvPr>
        </p:nvSpPr>
        <p:spPr/>
        <p:txBody>
          <a:bodyPr/>
          <a:lstStyle/>
          <a:p>
            <a:fld id="{4FAB73BC-B049-4115-A692-8D63A059BFB8}" type="slidenum">
              <a:rPr lang="en-US" smtClean="0"/>
              <a:pPr/>
              <a:t>19</a:t>
            </a:fld>
            <a:endParaRPr lang="en-US" dirty="0"/>
          </a:p>
        </p:txBody>
      </p:sp>
      <p:pic>
        <p:nvPicPr>
          <p:cNvPr id="5" name="Picture 4">
            <a:extLst>
              <a:ext uri="{FF2B5EF4-FFF2-40B4-BE49-F238E27FC236}">
                <a16:creationId xmlns:a16="http://schemas.microsoft.com/office/drawing/2014/main" id="{D842B198-29E8-A3C5-DEEA-246616CDC15F}"/>
              </a:ext>
            </a:extLst>
          </p:cNvPr>
          <p:cNvPicPr>
            <a:picLocks noChangeAspect="1"/>
          </p:cNvPicPr>
          <p:nvPr/>
        </p:nvPicPr>
        <p:blipFill>
          <a:blip r:embed="rId2"/>
          <a:stretch>
            <a:fillRect/>
          </a:stretch>
        </p:blipFill>
        <p:spPr>
          <a:xfrm>
            <a:off x="3090633" y="3082043"/>
            <a:ext cx="4866822" cy="3631315"/>
          </a:xfrm>
          <a:prstGeom prst="rect">
            <a:avLst/>
          </a:prstGeom>
        </p:spPr>
      </p:pic>
      <p:pic>
        <p:nvPicPr>
          <p:cNvPr id="6" name="Picture 5">
            <a:extLst>
              <a:ext uri="{FF2B5EF4-FFF2-40B4-BE49-F238E27FC236}">
                <a16:creationId xmlns:a16="http://schemas.microsoft.com/office/drawing/2014/main" id="{66F586D8-8A84-BB1F-5260-A8E7DB02E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7708" y="3088970"/>
            <a:ext cx="2175762" cy="3252801"/>
          </a:xfrm>
          <a:prstGeom prst="rect">
            <a:avLst/>
          </a:prstGeom>
        </p:spPr>
      </p:pic>
      <p:sp>
        <p:nvSpPr>
          <p:cNvPr id="7" name="TextBox 6">
            <a:extLst>
              <a:ext uri="{FF2B5EF4-FFF2-40B4-BE49-F238E27FC236}">
                <a16:creationId xmlns:a16="http://schemas.microsoft.com/office/drawing/2014/main" id="{F8E99CD6-D2D3-8EF1-5D4E-2D6B052DE6F9}"/>
              </a:ext>
            </a:extLst>
          </p:cNvPr>
          <p:cNvSpPr txBox="1"/>
          <p:nvPr/>
        </p:nvSpPr>
        <p:spPr>
          <a:xfrm>
            <a:off x="8609089" y="6479176"/>
            <a:ext cx="3038204" cy="369332"/>
          </a:xfrm>
          <a:prstGeom prst="rect">
            <a:avLst/>
          </a:prstGeom>
          <a:noFill/>
        </p:spPr>
        <p:txBody>
          <a:bodyPr wrap="none" rtlCol="0">
            <a:spAutoFit/>
          </a:bodyPr>
          <a:lstStyle/>
          <a:p>
            <a:r>
              <a:rPr lang="en-US" dirty="0"/>
              <a:t>Two-dimensional promotion</a:t>
            </a:r>
          </a:p>
        </p:txBody>
      </p:sp>
      <p:sp>
        <p:nvSpPr>
          <p:cNvPr id="8" name="TextBox 7">
            <a:extLst>
              <a:ext uri="{FF2B5EF4-FFF2-40B4-BE49-F238E27FC236}">
                <a16:creationId xmlns:a16="http://schemas.microsoft.com/office/drawing/2014/main" id="{080DA358-E8C0-EDAC-76B1-D30FD9DF8FD8}"/>
              </a:ext>
            </a:extLst>
          </p:cNvPr>
          <p:cNvSpPr txBox="1"/>
          <p:nvPr/>
        </p:nvSpPr>
        <p:spPr>
          <a:xfrm>
            <a:off x="647570" y="4445045"/>
            <a:ext cx="1874424" cy="369332"/>
          </a:xfrm>
          <a:prstGeom prst="rect">
            <a:avLst/>
          </a:prstGeom>
          <a:noFill/>
        </p:spPr>
        <p:txBody>
          <a:bodyPr wrap="none" rtlCol="0">
            <a:spAutoFit/>
          </a:bodyPr>
          <a:lstStyle/>
          <a:p>
            <a:r>
              <a:rPr lang="en-US" dirty="0"/>
              <a:t>Quadratic (Bar3)</a:t>
            </a:r>
          </a:p>
        </p:txBody>
      </p:sp>
      <p:grpSp>
        <p:nvGrpSpPr>
          <p:cNvPr id="10" name="Group 9">
            <a:extLst>
              <a:ext uri="{FF2B5EF4-FFF2-40B4-BE49-F238E27FC236}">
                <a16:creationId xmlns:a16="http://schemas.microsoft.com/office/drawing/2014/main" id="{1417776B-A168-3EDE-627D-EAB4C8016B3C}"/>
              </a:ext>
            </a:extLst>
          </p:cNvPr>
          <p:cNvGrpSpPr/>
          <p:nvPr/>
        </p:nvGrpSpPr>
        <p:grpSpPr>
          <a:xfrm>
            <a:off x="6050810" y="1266649"/>
            <a:ext cx="4438332" cy="1298448"/>
            <a:chOff x="2359038" y="3961459"/>
            <a:chExt cx="4438332" cy="1298448"/>
          </a:xfrm>
        </p:grpSpPr>
        <p:grpSp>
          <p:nvGrpSpPr>
            <p:cNvPr id="11" name="Group 10">
              <a:extLst>
                <a:ext uri="{FF2B5EF4-FFF2-40B4-BE49-F238E27FC236}">
                  <a16:creationId xmlns:a16="http://schemas.microsoft.com/office/drawing/2014/main" id="{8D77CEE0-11E7-47B4-FCE2-81B4270414B3}"/>
                </a:ext>
              </a:extLst>
            </p:cNvPr>
            <p:cNvGrpSpPr/>
            <p:nvPr/>
          </p:nvGrpSpPr>
          <p:grpSpPr>
            <a:xfrm>
              <a:off x="2359038" y="4158066"/>
              <a:ext cx="4438332" cy="550812"/>
              <a:chOff x="2422230" y="2834231"/>
              <a:chExt cx="4438332" cy="550812"/>
            </a:xfrm>
          </p:grpSpPr>
          <p:cxnSp>
            <p:nvCxnSpPr>
              <p:cNvPr id="16" name="Straight Connector 15">
                <a:extLst>
                  <a:ext uri="{FF2B5EF4-FFF2-40B4-BE49-F238E27FC236}">
                    <a16:creationId xmlns:a16="http://schemas.microsoft.com/office/drawing/2014/main" id="{C27FEABA-EDEE-9F59-E915-9D17D22FE1E1}"/>
                  </a:ext>
                </a:extLst>
              </p:cNvPr>
              <p:cNvCxnSpPr>
                <a:cxnSpLocks/>
                <a:stCxn id="17" idx="2"/>
                <a:endCxn id="18" idx="6"/>
              </p:cNvCxnSpPr>
              <p:nvPr/>
            </p:nvCxnSpPr>
            <p:spPr>
              <a:xfrm flipV="1">
                <a:off x="2422230" y="3256753"/>
                <a:ext cx="4347860" cy="365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1609EC8-88D0-6EED-C5F9-936D4A443034}"/>
                  </a:ext>
                </a:extLst>
              </p:cNvPr>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4660758-3A2B-0E3A-4E17-B3511C49A8F2}"/>
                  </a:ext>
                </a:extLst>
              </p:cNvPr>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E89CB7E-0D47-843E-4016-0219723CF11E}"/>
                  </a:ext>
                </a:extLst>
              </p:cNvPr>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1B96904-84D1-7FA1-0790-7C70B6BAD7E0}"/>
                  </a:ext>
                </a:extLst>
              </p:cNvPr>
              <p:cNvSpPr txBox="1"/>
              <p:nvPr/>
            </p:nvSpPr>
            <p:spPr>
              <a:xfrm>
                <a:off x="4442912" y="2834231"/>
                <a:ext cx="2417650" cy="369332"/>
              </a:xfrm>
              <a:prstGeom prst="rect">
                <a:avLst/>
              </a:prstGeom>
              <a:noFill/>
            </p:spPr>
            <p:txBody>
              <a:bodyPr wrap="none" rtlCol="0">
                <a:spAutoFit/>
              </a:bodyPr>
              <a:lstStyle/>
              <a:p>
                <a:r>
                  <a:rPr lang="en-US" dirty="0"/>
                  <a:t>1                 3              2</a:t>
                </a:r>
              </a:p>
            </p:txBody>
          </p:sp>
        </p:grpSp>
        <p:sp>
          <p:nvSpPr>
            <p:cNvPr id="12" name="Oval 11">
              <a:extLst>
                <a:ext uri="{FF2B5EF4-FFF2-40B4-BE49-F238E27FC236}">
                  <a16:creationId xmlns:a16="http://schemas.microsoft.com/office/drawing/2014/main" id="{E2C6B44A-3AA1-F371-FC30-9D6E87D78EB9}"/>
                </a:ext>
              </a:extLst>
            </p:cNvPr>
            <p:cNvSpPr/>
            <p:nvPr/>
          </p:nvSpPr>
          <p:spPr>
            <a:xfrm>
              <a:off x="5566074" y="4519425"/>
              <a:ext cx="137160" cy="137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C697EA1-137F-2618-BFAD-4BA61A76FDD0}"/>
                </a:ext>
              </a:extLst>
            </p:cNvPr>
            <p:cNvSpPr/>
            <p:nvPr/>
          </p:nvSpPr>
          <p:spPr>
            <a:xfrm>
              <a:off x="3341034" y="4541195"/>
              <a:ext cx="137160" cy="137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F017FFF-F040-69FD-74CC-DC3CA614ACDF}"/>
                </a:ext>
              </a:extLst>
            </p:cNvPr>
            <p:cNvSpPr/>
            <p:nvPr/>
          </p:nvSpPr>
          <p:spPr>
            <a:xfrm>
              <a:off x="4059802" y="3961459"/>
              <a:ext cx="925902" cy="12984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EBBA1C8-2D27-06FA-3D22-8B6768EF4D53}"/>
                </a:ext>
              </a:extLst>
            </p:cNvPr>
            <p:cNvSpPr/>
            <p:nvPr/>
          </p:nvSpPr>
          <p:spPr>
            <a:xfrm>
              <a:off x="4549211" y="4442919"/>
              <a:ext cx="2103120" cy="266312"/>
            </a:xfrm>
            <a:prstGeom prst="rect">
              <a:avLst/>
            </a:prstGeom>
            <a:solidFill>
              <a:schemeClr val="accent1">
                <a:alpha val="1674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3D821B9F-E60C-B579-9A03-79158FAE8326}"/>
              </a:ext>
            </a:extLst>
          </p:cNvPr>
          <p:cNvSpPr txBox="1"/>
          <p:nvPr/>
        </p:nvSpPr>
        <p:spPr>
          <a:xfrm>
            <a:off x="647570" y="1200262"/>
            <a:ext cx="1718740" cy="369332"/>
          </a:xfrm>
          <a:prstGeom prst="rect">
            <a:avLst/>
          </a:prstGeom>
          <a:noFill/>
        </p:spPr>
        <p:txBody>
          <a:bodyPr wrap="none" rtlCol="0">
            <a:spAutoFit/>
          </a:bodyPr>
          <a:lstStyle/>
          <a:p>
            <a:r>
              <a:rPr lang="en-US" dirty="0"/>
              <a:t>Linear (Quad4)</a:t>
            </a:r>
          </a:p>
        </p:txBody>
      </p:sp>
      <p:pic>
        <p:nvPicPr>
          <p:cNvPr id="26" name="Picture 25">
            <a:extLst>
              <a:ext uri="{FF2B5EF4-FFF2-40B4-BE49-F238E27FC236}">
                <a16:creationId xmlns:a16="http://schemas.microsoft.com/office/drawing/2014/main" id="{0EF8B2BB-BECC-395A-AA68-14E2FE6D0390}"/>
              </a:ext>
            </a:extLst>
          </p:cNvPr>
          <p:cNvPicPr>
            <a:picLocks noChangeAspect="1"/>
          </p:cNvPicPr>
          <p:nvPr/>
        </p:nvPicPr>
        <p:blipFill>
          <a:blip r:embed="rId4"/>
          <a:stretch>
            <a:fillRect/>
          </a:stretch>
        </p:blipFill>
        <p:spPr>
          <a:xfrm>
            <a:off x="385531" y="1638001"/>
            <a:ext cx="2565400" cy="2590800"/>
          </a:xfrm>
          <a:prstGeom prst="rect">
            <a:avLst/>
          </a:prstGeom>
        </p:spPr>
      </p:pic>
      <p:pic>
        <p:nvPicPr>
          <p:cNvPr id="29" name="Picture 28">
            <a:extLst>
              <a:ext uri="{FF2B5EF4-FFF2-40B4-BE49-F238E27FC236}">
                <a16:creationId xmlns:a16="http://schemas.microsoft.com/office/drawing/2014/main" id="{426E5893-DB0D-0EB4-C091-66098C1C59A2}"/>
              </a:ext>
            </a:extLst>
          </p:cNvPr>
          <p:cNvPicPr>
            <a:picLocks noChangeAspect="1"/>
          </p:cNvPicPr>
          <p:nvPr/>
        </p:nvPicPr>
        <p:blipFill>
          <a:blip r:embed="rId5"/>
          <a:stretch>
            <a:fillRect/>
          </a:stretch>
        </p:blipFill>
        <p:spPr>
          <a:xfrm>
            <a:off x="385531" y="4897573"/>
            <a:ext cx="2362200" cy="1714500"/>
          </a:xfrm>
          <a:prstGeom prst="rect">
            <a:avLst/>
          </a:prstGeom>
        </p:spPr>
      </p:pic>
    </p:spTree>
    <p:extLst>
      <p:ext uri="{BB962C8B-B14F-4D97-AF65-F5344CB8AC3E}">
        <p14:creationId xmlns:p14="http://schemas.microsoft.com/office/powerpoint/2010/main" val="333559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spTree>
    <p:extLst>
      <p:ext uri="{BB962C8B-B14F-4D97-AF65-F5344CB8AC3E}">
        <p14:creationId xmlns:p14="http://schemas.microsoft.com/office/powerpoint/2010/main" val="4076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A753-9A9F-C4F2-3903-2F89425B594F}"/>
              </a:ext>
            </a:extLst>
          </p:cNvPr>
          <p:cNvSpPr>
            <a:spLocks noGrp="1"/>
          </p:cNvSpPr>
          <p:nvPr>
            <p:ph type="title"/>
          </p:nvPr>
        </p:nvSpPr>
        <p:spPr/>
        <p:txBody>
          <a:bodyPr/>
          <a:lstStyle/>
          <a:p>
            <a:r>
              <a:rPr lang="en-US" dirty="0"/>
              <a:t>Model Passive Scalar Transport: Introducing the Test Function, w</a:t>
            </a:r>
          </a:p>
        </p:txBody>
      </p:sp>
      <p:sp>
        <p:nvSpPr>
          <p:cNvPr id="3" name="Slide Number Placeholder 2">
            <a:extLst>
              <a:ext uri="{FF2B5EF4-FFF2-40B4-BE49-F238E27FC236}">
                <a16:creationId xmlns:a16="http://schemas.microsoft.com/office/drawing/2014/main" id="{315C0569-E65F-DF2D-2EA3-14251C072D2C}"/>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E5FAFC13-7926-4D18-2A29-DB18A8A3CCF9}"/>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Time/</a:t>
            </a:r>
            <a:r>
              <a:rPr lang="en-US" dirty="0" err="1"/>
              <a:t>Src</a:t>
            </a:r>
            <a:r>
              <a:rPr lang="en-US" dirty="0"/>
              <a:t>/Advection/Diffusion equation for scalar </a:t>
            </a:r>
            <a:r>
              <a:rPr lang="en-US" dirty="0">
                <a:latin typeface="Symbol" pitchFamily="2" charset="2"/>
              </a:rPr>
              <a:t>f</a:t>
            </a: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endParaRPr lang="en-US" dirty="0">
              <a:latin typeface="Symbol" pitchFamily="2" charset="2"/>
            </a:endParaRPr>
          </a:p>
          <a:p>
            <a:r>
              <a:rPr lang="en-US" dirty="0"/>
              <a:t>Under the assumption,		          yields: </a:t>
            </a:r>
          </a:p>
          <a:p>
            <a:endParaRPr lang="en-US" dirty="0"/>
          </a:p>
          <a:p>
            <a:r>
              <a:rPr lang="en-US" dirty="0"/>
              <a:t>We can also integrate this PDE over the volume, while introducing a test function, w</a:t>
            </a:r>
          </a:p>
          <a:p>
            <a:endParaRPr lang="en-US" dirty="0">
              <a:solidFill>
                <a:srgbClr val="000000"/>
              </a:solidFill>
              <a:effectLst/>
            </a:endParaRPr>
          </a:p>
          <a:p>
            <a:endParaRPr lang="en-US" dirty="0">
              <a:solidFill>
                <a:srgbClr val="000000"/>
              </a:solidFill>
              <a:effectLst/>
            </a:endParaRPr>
          </a:p>
          <a:p>
            <a:pPr marL="342900" indent="-342900">
              <a:buFont typeface="Arial" panose="020B0604020202020204" pitchFamily="34" charset="0"/>
              <a:buChar char="•"/>
            </a:pPr>
            <a:r>
              <a:rPr lang="en-US" dirty="0">
                <a:solidFill>
                  <a:srgbClr val="000000"/>
                </a:solidFill>
                <a:effectLst/>
              </a:rPr>
              <a:t>The above is the so-called weak-form of the original (strong form) partial differential equation</a:t>
            </a:r>
          </a:p>
          <a:p>
            <a:pPr marL="342900" indent="-342900">
              <a:buFont typeface="Arial" panose="020B0604020202020204" pitchFamily="34" charset="0"/>
              <a:buChar char="•"/>
            </a:pPr>
            <a:r>
              <a:rPr lang="en-US" dirty="0">
                <a:solidFill>
                  <a:srgbClr val="000000"/>
                </a:solidFill>
                <a:effectLst/>
              </a:rPr>
              <a:t>The elegant concept of a weighted residual statement is to seek a weak solution such that the residual is orthogonal to a selected space of weight functions</a:t>
            </a:r>
          </a:p>
          <a:p>
            <a:endParaRPr lang="en-US" dirty="0"/>
          </a:p>
        </p:txBody>
      </p:sp>
      <p:pic>
        <p:nvPicPr>
          <p:cNvPr id="5" name="Picture 4">
            <a:extLst>
              <a:ext uri="{FF2B5EF4-FFF2-40B4-BE49-F238E27FC236}">
                <a16:creationId xmlns:a16="http://schemas.microsoft.com/office/drawing/2014/main" id="{615501AC-7664-D67B-2542-DA056483C816}"/>
              </a:ext>
            </a:extLst>
          </p:cNvPr>
          <p:cNvPicPr>
            <a:picLocks noChangeAspect="1"/>
          </p:cNvPicPr>
          <p:nvPr/>
        </p:nvPicPr>
        <p:blipFill>
          <a:blip r:embed="rId2"/>
          <a:stretch>
            <a:fillRect/>
          </a:stretch>
        </p:blipFill>
        <p:spPr>
          <a:xfrm>
            <a:off x="5976964" y="3089913"/>
            <a:ext cx="4546600" cy="685800"/>
          </a:xfrm>
          <a:prstGeom prst="rect">
            <a:avLst/>
          </a:prstGeom>
        </p:spPr>
      </p:pic>
      <p:pic>
        <p:nvPicPr>
          <p:cNvPr id="7" name="Picture 6">
            <a:extLst>
              <a:ext uri="{FF2B5EF4-FFF2-40B4-BE49-F238E27FC236}">
                <a16:creationId xmlns:a16="http://schemas.microsoft.com/office/drawing/2014/main" id="{CAF1FE3B-43C6-2E4F-ACF0-EEA925CF3561}"/>
              </a:ext>
            </a:extLst>
          </p:cNvPr>
          <p:cNvPicPr>
            <a:picLocks noChangeAspect="1"/>
          </p:cNvPicPr>
          <p:nvPr/>
        </p:nvPicPr>
        <p:blipFill>
          <a:blip r:embed="rId3"/>
          <a:stretch>
            <a:fillRect/>
          </a:stretch>
        </p:blipFill>
        <p:spPr>
          <a:xfrm>
            <a:off x="3134425" y="1972810"/>
            <a:ext cx="4559300" cy="685800"/>
          </a:xfrm>
          <a:prstGeom prst="rect">
            <a:avLst/>
          </a:prstGeom>
        </p:spPr>
      </p:pic>
      <p:pic>
        <p:nvPicPr>
          <p:cNvPr id="8" name="Picture 7">
            <a:extLst>
              <a:ext uri="{FF2B5EF4-FFF2-40B4-BE49-F238E27FC236}">
                <a16:creationId xmlns:a16="http://schemas.microsoft.com/office/drawing/2014/main" id="{F565C1AF-0146-38F7-1B4E-29937B7E2DE1}"/>
              </a:ext>
            </a:extLst>
          </p:cNvPr>
          <p:cNvPicPr>
            <a:picLocks noChangeAspect="1"/>
          </p:cNvPicPr>
          <p:nvPr/>
        </p:nvPicPr>
        <p:blipFill>
          <a:blip r:embed="rId4"/>
          <a:stretch>
            <a:fillRect/>
          </a:stretch>
        </p:blipFill>
        <p:spPr>
          <a:xfrm>
            <a:off x="3550622" y="3187961"/>
            <a:ext cx="1092200" cy="520700"/>
          </a:xfrm>
          <a:prstGeom prst="rect">
            <a:avLst/>
          </a:prstGeom>
        </p:spPr>
      </p:pic>
      <p:pic>
        <p:nvPicPr>
          <p:cNvPr id="12" name="Picture 11">
            <a:extLst>
              <a:ext uri="{FF2B5EF4-FFF2-40B4-BE49-F238E27FC236}">
                <a16:creationId xmlns:a16="http://schemas.microsoft.com/office/drawing/2014/main" id="{5546E49D-B369-FE66-5E9D-B130BE7FBBB9}"/>
              </a:ext>
            </a:extLst>
          </p:cNvPr>
          <p:cNvPicPr>
            <a:picLocks noChangeAspect="1"/>
          </p:cNvPicPr>
          <p:nvPr/>
        </p:nvPicPr>
        <p:blipFill>
          <a:blip r:embed="rId5"/>
          <a:stretch>
            <a:fillRect/>
          </a:stretch>
        </p:blipFill>
        <p:spPr>
          <a:xfrm>
            <a:off x="1922651" y="4599539"/>
            <a:ext cx="7416800" cy="685800"/>
          </a:xfrm>
          <a:prstGeom prst="rect">
            <a:avLst/>
          </a:prstGeom>
        </p:spPr>
      </p:pic>
    </p:spTree>
    <p:extLst>
      <p:ext uri="{BB962C8B-B14F-4D97-AF65-F5344CB8AC3E}">
        <p14:creationId xmlns:p14="http://schemas.microsoft.com/office/powerpoint/2010/main" val="306617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A753-9A9F-C4F2-3903-2F89425B594F}"/>
              </a:ext>
            </a:extLst>
          </p:cNvPr>
          <p:cNvSpPr>
            <a:spLocks noGrp="1"/>
          </p:cNvSpPr>
          <p:nvPr>
            <p:ph type="title"/>
          </p:nvPr>
        </p:nvSpPr>
        <p:spPr/>
        <p:txBody>
          <a:bodyPr/>
          <a:lstStyle/>
          <a:p>
            <a:r>
              <a:rPr lang="en-US" dirty="0"/>
              <a:t>Model Passive Scalar Transport: Integration-by-Parts</a:t>
            </a:r>
          </a:p>
        </p:txBody>
      </p:sp>
      <p:sp>
        <p:nvSpPr>
          <p:cNvPr id="3" name="Slide Number Placeholder 2">
            <a:extLst>
              <a:ext uri="{FF2B5EF4-FFF2-40B4-BE49-F238E27FC236}">
                <a16:creationId xmlns:a16="http://schemas.microsoft.com/office/drawing/2014/main" id="{315C0569-E65F-DF2D-2EA3-14251C072D2C}"/>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E5FAFC13-7926-4D18-2A29-DB18A8A3CCF9}"/>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Recall, integration-by-parts, for example,</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Note, that w must be differentiable at least once</a:t>
            </a:r>
          </a:p>
          <a:p>
            <a:pPr marL="342900" indent="-342900">
              <a:buFont typeface="Arial" panose="020B0604020202020204" pitchFamily="34" charset="0"/>
              <a:buChar char="•"/>
            </a:pPr>
            <a:r>
              <a:rPr lang="en-US" dirty="0"/>
              <a:t>Under the special designation of w to be a piecewise constant, or Heaviside function, the gradient of this is a (negative) </a:t>
            </a:r>
            <a:r>
              <a:rPr lang="en-US" dirty="0" err="1"/>
              <a:t>Diract</a:t>
            </a:r>
            <a:r>
              <a:rPr lang="en-US" dirty="0"/>
              <a:t>-delta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rgbClr val="000000"/>
                </a:solidFill>
                <a:effectLst/>
              </a:rPr>
              <a:t>A key property of this function is that the gradient of the piece-wise constant test function is a distribution of delta functions on the sub-control volume surface yielding,</a:t>
            </a:r>
          </a:p>
          <a:p>
            <a:pPr marL="342900" indent="-342900">
              <a:buFont typeface="Arial" panose="020B0604020202020204" pitchFamily="34" charset="0"/>
              <a:buChar char="•"/>
            </a:pPr>
            <a:endParaRPr lang="en-US" dirty="0">
              <a:solidFill>
                <a:srgbClr val="000000"/>
              </a:solidFill>
            </a:endParaRPr>
          </a:p>
          <a:p>
            <a:pPr marL="342900" indent="-342900">
              <a:buFont typeface="Arial" panose="020B0604020202020204" pitchFamily="34" charset="0"/>
              <a:buChar char="•"/>
            </a:pPr>
            <a:endParaRPr lang="en-US" dirty="0">
              <a:solidFill>
                <a:srgbClr val="000000"/>
              </a:solidFill>
              <a:effectLst/>
            </a:endParaRPr>
          </a:p>
          <a:p>
            <a:pPr marL="342900" indent="-342900">
              <a:buFont typeface="Arial" panose="020B0604020202020204" pitchFamily="34" charset="0"/>
              <a:buChar char="•"/>
            </a:pPr>
            <a:r>
              <a:rPr lang="en-US" dirty="0">
                <a:solidFill>
                  <a:srgbClr val="000000"/>
                </a:solidFill>
              </a:rPr>
              <a:t>Recall, we could have arrived at this form by simply usage of Gauss-Divergence, however, this formality allows us to view a finite volume scheme as a Petrov-</a:t>
            </a:r>
            <a:r>
              <a:rPr lang="en-US" dirty="0" err="1">
                <a:solidFill>
                  <a:srgbClr val="000000"/>
                </a:solidFill>
              </a:rPr>
              <a:t>Galerkin</a:t>
            </a:r>
            <a:r>
              <a:rPr lang="en-US" dirty="0">
                <a:solidFill>
                  <a:srgbClr val="000000"/>
                </a:solidFill>
              </a:rPr>
              <a:t> scheme, i.e., the underlying basis differs from the test function</a:t>
            </a:r>
          </a:p>
        </p:txBody>
      </p:sp>
      <p:pic>
        <p:nvPicPr>
          <p:cNvPr id="11" name="Picture 10">
            <a:extLst>
              <a:ext uri="{FF2B5EF4-FFF2-40B4-BE49-F238E27FC236}">
                <a16:creationId xmlns:a16="http://schemas.microsoft.com/office/drawing/2014/main" id="{1361A1B9-F205-EDFC-F7A8-C43D34FE8C4B}"/>
              </a:ext>
            </a:extLst>
          </p:cNvPr>
          <p:cNvPicPr>
            <a:picLocks noChangeAspect="1"/>
          </p:cNvPicPr>
          <p:nvPr/>
        </p:nvPicPr>
        <p:blipFill>
          <a:blip r:embed="rId2"/>
          <a:stretch>
            <a:fillRect/>
          </a:stretch>
        </p:blipFill>
        <p:spPr>
          <a:xfrm>
            <a:off x="2175790" y="1899086"/>
            <a:ext cx="6197600" cy="673100"/>
          </a:xfrm>
          <a:prstGeom prst="rect">
            <a:avLst/>
          </a:prstGeom>
        </p:spPr>
      </p:pic>
      <p:pic>
        <p:nvPicPr>
          <p:cNvPr id="14" name="Picture 13">
            <a:extLst>
              <a:ext uri="{FF2B5EF4-FFF2-40B4-BE49-F238E27FC236}">
                <a16:creationId xmlns:a16="http://schemas.microsoft.com/office/drawing/2014/main" id="{5AF9C751-DFDE-689E-33DB-D02DF031895B}"/>
              </a:ext>
            </a:extLst>
          </p:cNvPr>
          <p:cNvPicPr>
            <a:picLocks noChangeAspect="1"/>
          </p:cNvPicPr>
          <p:nvPr/>
        </p:nvPicPr>
        <p:blipFill>
          <a:blip r:embed="rId3"/>
          <a:stretch>
            <a:fillRect/>
          </a:stretch>
        </p:blipFill>
        <p:spPr>
          <a:xfrm>
            <a:off x="3448050" y="4762500"/>
            <a:ext cx="6400800" cy="685800"/>
          </a:xfrm>
          <a:prstGeom prst="rect">
            <a:avLst/>
          </a:prstGeom>
        </p:spPr>
      </p:pic>
      <p:pic>
        <p:nvPicPr>
          <p:cNvPr id="5" name="Picture 4">
            <a:extLst>
              <a:ext uri="{FF2B5EF4-FFF2-40B4-BE49-F238E27FC236}">
                <a16:creationId xmlns:a16="http://schemas.microsoft.com/office/drawing/2014/main" id="{BDF49114-330F-76C6-331F-99F5EDED7EBB}"/>
              </a:ext>
            </a:extLst>
          </p:cNvPr>
          <p:cNvPicPr>
            <a:picLocks noChangeAspect="1"/>
          </p:cNvPicPr>
          <p:nvPr/>
        </p:nvPicPr>
        <p:blipFill>
          <a:blip r:embed="rId4"/>
          <a:stretch>
            <a:fillRect/>
          </a:stretch>
        </p:blipFill>
        <p:spPr>
          <a:xfrm>
            <a:off x="7238690" y="3374288"/>
            <a:ext cx="3937000" cy="673100"/>
          </a:xfrm>
          <a:prstGeom prst="rect">
            <a:avLst/>
          </a:prstGeom>
        </p:spPr>
      </p:pic>
    </p:spTree>
    <p:extLst>
      <p:ext uri="{BB962C8B-B14F-4D97-AF65-F5344CB8AC3E}">
        <p14:creationId xmlns:p14="http://schemas.microsoft.com/office/powerpoint/2010/main" val="50634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F45B-9C79-717C-6CC2-B939B0F9B1D8}"/>
              </a:ext>
            </a:extLst>
          </p:cNvPr>
          <p:cNvSpPr>
            <a:spLocks noGrp="1"/>
          </p:cNvSpPr>
          <p:nvPr>
            <p:ph type="title"/>
          </p:nvPr>
        </p:nvSpPr>
        <p:spPr/>
        <p:txBody>
          <a:bodyPr/>
          <a:lstStyle/>
          <a:p>
            <a:r>
              <a:rPr lang="en-US" dirty="0"/>
              <a:t>Deep Dive on EBVC: Node and Edge-loops</a:t>
            </a:r>
          </a:p>
        </p:txBody>
      </p:sp>
      <p:sp>
        <p:nvSpPr>
          <p:cNvPr id="3" name="Slide Number Placeholder 2">
            <a:extLst>
              <a:ext uri="{FF2B5EF4-FFF2-40B4-BE49-F238E27FC236}">
                <a16:creationId xmlns:a16="http://schemas.microsoft.com/office/drawing/2014/main" id="{6A0B6BB6-0D9E-4AAE-5741-36814790CCB6}"/>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724A8115-19C3-4C14-18A2-A0C9DD3A2B70}"/>
              </a:ext>
            </a:extLst>
          </p:cNvPr>
          <p:cNvSpPr>
            <a:spLocks noGrp="1"/>
          </p:cNvSpPr>
          <p:nvPr>
            <p:ph sz="quarter" idx="11"/>
          </p:nvPr>
        </p:nvSpPr>
        <p:spPr/>
        <p:txBody>
          <a:bodyPr/>
          <a:lstStyle/>
          <a:p>
            <a:r>
              <a:rPr lang="en-US" dirty="0"/>
              <a:t>EBVC is a discretization scheme that:</a:t>
            </a:r>
          </a:p>
          <a:p>
            <a:pPr marL="342900" indent="-342900">
              <a:buFont typeface="Arial" panose="020B0604020202020204" pitchFamily="34" charset="0"/>
              <a:buChar char="•"/>
            </a:pPr>
            <a:r>
              <a:rPr lang="en-US" dirty="0"/>
              <a:t>Uses a piecewise-constant test function</a:t>
            </a:r>
          </a:p>
          <a:p>
            <a:pPr marL="342900" indent="-342900">
              <a:buFont typeface="Arial" panose="020B0604020202020204" pitchFamily="34" charset="0"/>
              <a:buChar char="•"/>
            </a:pPr>
            <a:r>
              <a:rPr lang="en-US" dirty="0"/>
              <a:t>Is a two-state flux approach, with a face-centered arrangement</a:t>
            </a:r>
          </a:p>
          <a:p>
            <a:pPr marL="342900" indent="-342900">
              <a:buFont typeface="Arial" panose="020B0604020202020204" pitchFamily="34" charset="0"/>
              <a:buChar char="•"/>
            </a:pPr>
            <a:r>
              <a:rPr lang="en-US" dirty="0"/>
              <a:t>Iterates over locally-owned nodes for Time/Source/etc. (volumetric-based terms)</a:t>
            </a:r>
          </a:p>
          <a:p>
            <a:pPr marL="342900" indent="-342900">
              <a:buFont typeface="Arial" panose="020B0604020202020204" pitchFamily="34" charset="0"/>
              <a:buChar char="•"/>
            </a:pPr>
            <a:r>
              <a:rPr lang="en-US" dirty="0"/>
              <a:t>Iterates over locally-owned edges for Advection/Diffusion terms (surface-based terms)</a:t>
            </a:r>
          </a:p>
          <a:p>
            <a:endParaRPr lang="en-US" dirty="0"/>
          </a:p>
        </p:txBody>
      </p:sp>
      <p:grpSp>
        <p:nvGrpSpPr>
          <p:cNvPr id="5" name="Group 4">
            <a:extLst>
              <a:ext uri="{FF2B5EF4-FFF2-40B4-BE49-F238E27FC236}">
                <a16:creationId xmlns:a16="http://schemas.microsoft.com/office/drawing/2014/main" id="{C37ACEC3-2653-6FDD-5920-1130B9BCFEE1}"/>
              </a:ext>
            </a:extLst>
          </p:cNvPr>
          <p:cNvGrpSpPr/>
          <p:nvPr/>
        </p:nvGrpSpPr>
        <p:grpSpPr>
          <a:xfrm>
            <a:off x="309898" y="3425063"/>
            <a:ext cx="3358249" cy="3168978"/>
            <a:chOff x="476994" y="1089765"/>
            <a:chExt cx="3358249" cy="3168978"/>
          </a:xfrm>
        </p:grpSpPr>
        <p:grpSp>
          <p:nvGrpSpPr>
            <p:cNvPr id="6" name="Group 5">
              <a:extLst>
                <a:ext uri="{FF2B5EF4-FFF2-40B4-BE49-F238E27FC236}">
                  <a16:creationId xmlns:a16="http://schemas.microsoft.com/office/drawing/2014/main" id="{6867C346-CF39-B785-9BAB-F2980BECE62B}"/>
                </a:ext>
              </a:extLst>
            </p:cNvPr>
            <p:cNvGrpSpPr/>
            <p:nvPr/>
          </p:nvGrpSpPr>
          <p:grpSpPr>
            <a:xfrm>
              <a:off x="476994" y="1288270"/>
              <a:ext cx="3122851" cy="2800917"/>
              <a:chOff x="3991896" y="155054"/>
              <a:chExt cx="3122851" cy="2800917"/>
            </a:xfrm>
          </p:grpSpPr>
          <p:sp>
            <p:nvSpPr>
              <p:cNvPr id="16" name="Rectangle 15">
                <a:extLst>
                  <a:ext uri="{FF2B5EF4-FFF2-40B4-BE49-F238E27FC236}">
                    <a16:creationId xmlns:a16="http://schemas.microsoft.com/office/drawing/2014/main" id="{EF25D943-93E8-010E-99D5-1C67E8C4BF83}"/>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E89947BE-1816-DA87-2767-35DE2AB38A9F}"/>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8" name="Straight Connector 17">
                <a:extLst>
                  <a:ext uri="{FF2B5EF4-FFF2-40B4-BE49-F238E27FC236}">
                    <a16:creationId xmlns:a16="http://schemas.microsoft.com/office/drawing/2014/main" id="{4720BB49-9C24-B7AD-717F-4BCDA2850CAE}"/>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13CB1499-E04C-84D1-4BAC-4EFE61C42706}"/>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6371D367-42A0-A814-8387-8756635F21B0}"/>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11B9A6D7-A494-CD09-FE45-0352E906172A}"/>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B4341A0E-E446-B30A-77DE-0B15E99B4D58}"/>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3" name="Straight Connector 22">
                <a:extLst>
                  <a:ext uri="{FF2B5EF4-FFF2-40B4-BE49-F238E27FC236}">
                    <a16:creationId xmlns:a16="http://schemas.microsoft.com/office/drawing/2014/main" id="{A0E0927D-E214-B178-DD51-C195522CA9C9}"/>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4" name="Oval 23">
                <a:extLst>
                  <a:ext uri="{FF2B5EF4-FFF2-40B4-BE49-F238E27FC236}">
                    <a16:creationId xmlns:a16="http://schemas.microsoft.com/office/drawing/2014/main" id="{F29740C4-2AAC-5053-17F0-4FD8C3C99B0A}"/>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00B23D11-BBD1-1EE7-20D3-3818F7AE7576}"/>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1B175483-3BF6-8315-1E85-79FA801AC5CC}"/>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A40BF5B5-27EF-D7AA-CAF8-8E3401A80938}"/>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FA1366D-B1BF-EAF7-9E1E-6147256FF8B2}"/>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469E0A14-8B88-82A2-01F6-3769E3BA516B}"/>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0" name="Straight Connector 29">
                <a:extLst>
                  <a:ext uri="{FF2B5EF4-FFF2-40B4-BE49-F238E27FC236}">
                    <a16:creationId xmlns:a16="http://schemas.microsoft.com/office/drawing/2014/main" id="{A6FDDC67-F8CC-7324-02A3-6DF434E69539}"/>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1" name="Triangle 30">
                <a:extLst>
                  <a:ext uri="{FF2B5EF4-FFF2-40B4-BE49-F238E27FC236}">
                    <a16:creationId xmlns:a16="http://schemas.microsoft.com/office/drawing/2014/main" id="{FE6AC400-44CB-26CE-CBFC-E19A99F856A9}"/>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riangle 31">
                <a:extLst>
                  <a:ext uri="{FF2B5EF4-FFF2-40B4-BE49-F238E27FC236}">
                    <a16:creationId xmlns:a16="http://schemas.microsoft.com/office/drawing/2014/main" id="{4C70CE3C-4CDD-7524-FDEF-C181BF79DDC7}"/>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8215FCC2-0495-11BF-19A7-8FEF6B79657C}"/>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0AE65772-FD72-856B-1292-AC9AA29B86B5}"/>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A441394-2140-6F3C-EB71-3C4CBA91613B}"/>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DC9A1EBB-0BAF-9343-6479-CA982B6A1A2C}"/>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8" name="TextBox 7">
              <a:extLst>
                <a:ext uri="{FF2B5EF4-FFF2-40B4-BE49-F238E27FC236}">
                  <a16:creationId xmlns:a16="http://schemas.microsoft.com/office/drawing/2014/main" id="{6011A5EC-0F02-B751-8CCA-AF68B5FD9FB8}"/>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9" name="TextBox 8">
              <a:extLst>
                <a:ext uri="{FF2B5EF4-FFF2-40B4-BE49-F238E27FC236}">
                  <a16:creationId xmlns:a16="http://schemas.microsoft.com/office/drawing/2014/main" id="{0087F0A0-6690-B81D-99BD-DCEDCCB66E74}"/>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0" name="TextBox 9">
              <a:extLst>
                <a:ext uri="{FF2B5EF4-FFF2-40B4-BE49-F238E27FC236}">
                  <a16:creationId xmlns:a16="http://schemas.microsoft.com/office/drawing/2014/main" id="{B8B80B53-5E8E-B5EC-1BEB-C34768504B6B}"/>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1" name="TextBox 10">
              <a:extLst>
                <a:ext uri="{FF2B5EF4-FFF2-40B4-BE49-F238E27FC236}">
                  <a16:creationId xmlns:a16="http://schemas.microsoft.com/office/drawing/2014/main" id="{64676C2D-3C52-3BA2-84D7-33B167A7A973}"/>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2" name="TextBox 11">
              <a:extLst>
                <a:ext uri="{FF2B5EF4-FFF2-40B4-BE49-F238E27FC236}">
                  <a16:creationId xmlns:a16="http://schemas.microsoft.com/office/drawing/2014/main" id="{BDB9C53B-25B1-EFEF-92D8-A350C6CD88B0}"/>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3" name="TextBox 12">
              <a:extLst>
                <a:ext uri="{FF2B5EF4-FFF2-40B4-BE49-F238E27FC236}">
                  <a16:creationId xmlns:a16="http://schemas.microsoft.com/office/drawing/2014/main" id="{7D98AF3D-E890-E67D-D995-78BE15F4A5CB}"/>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4" name="TextBox 13">
              <a:extLst>
                <a:ext uri="{FF2B5EF4-FFF2-40B4-BE49-F238E27FC236}">
                  <a16:creationId xmlns:a16="http://schemas.microsoft.com/office/drawing/2014/main" id="{98784BF7-CB91-AC79-5C1A-31FFFD3890C8}"/>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5" name="TextBox 14">
              <a:extLst>
                <a:ext uri="{FF2B5EF4-FFF2-40B4-BE49-F238E27FC236}">
                  <a16:creationId xmlns:a16="http://schemas.microsoft.com/office/drawing/2014/main" id="{DCD31186-CE50-3D65-BD0C-09DFDC53114B}"/>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6" name="Group 35">
            <a:extLst>
              <a:ext uri="{FF2B5EF4-FFF2-40B4-BE49-F238E27FC236}">
                <a16:creationId xmlns:a16="http://schemas.microsoft.com/office/drawing/2014/main" id="{1F44C181-EF97-9583-8B8B-02ADEC921C2B}"/>
              </a:ext>
            </a:extLst>
          </p:cNvPr>
          <p:cNvGrpSpPr/>
          <p:nvPr/>
        </p:nvGrpSpPr>
        <p:grpSpPr>
          <a:xfrm>
            <a:off x="8983607" y="3745731"/>
            <a:ext cx="2297823" cy="1143095"/>
            <a:chOff x="7874215" y="2879810"/>
            <a:chExt cx="2297823" cy="1143095"/>
          </a:xfrm>
        </p:grpSpPr>
        <p:grpSp>
          <p:nvGrpSpPr>
            <p:cNvPr id="37" name="Group 36">
              <a:extLst>
                <a:ext uri="{FF2B5EF4-FFF2-40B4-BE49-F238E27FC236}">
                  <a16:creationId xmlns:a16="http://schemas.microsoft.com/office/drawing/2014/main" id="{342B7E1F-1538-7EB2-34DA-E2726EE7ED19}"/>
                </a:ext>
              </a:extLst>
            </p:cNvPr>
            <p:cNvGrpSpPr/>
            <p:nvPr/>
          </p:nvGrpSpPr>
          <p:grpSpPr>
            <a:xfrm>
              <a:off x="7874215" y="2879810"/>
              <a:ext cx="2297823" cy="1143095"/>
              <a:chOff x="6607947" y="1983715"/>
              <a:chExt cx="2297823" cy="1143095"/>
            </a:xfrm>
          </p:grpSpPr>
          <p:grpSp>
            <p:nvGrpSpPr>
              <p:cNvPr id="39" name="Group 38">
                <a:extLst>
                  <a:ext uri="{FF2B5EF4-FFF2-40B4-BE49-F238E27FC236}">
                    <a16:creationId xmlns:a16="http://schemas.microsoft.com/office/drawing/2014/main" id="{91A5927D-37D9-8898-9B15-277A3F7913E4}"/>
                  </a:ext>
                </a:extLst>
              </p:cNvPr>
              <p:cNvGrpSpPr/>
              <p:nvPr/>
            </p:nvGrpSpPr>
            <p:grpSpPr>
              <a:xfrm>
                <a:off x="6611667" y="1983715"/>
                <a:ext cx="1652865" cy="1143095"/>
                <a:chOff x="6004561" y="2713620"/>
                <a:chExt cx="1652865" cy="1143095"/>
              </a:xfrm>
            </p:grpSpPr>
            <p:cxnSp>
              <p:nvCxnSpPr>
                <p:cNvPr id="43" name="Straight Connector 42">
                  <a:extLst>
                    <a:ext uri="{FF2B5EF4-FFF2-40B4-BE49-F238E27FC236}">
                      <a16:creationId xmlns:a16="http://schemas.microsoft.com/office/drawing/2014/main" id="{C766DECA-D36A-D941-AEC7-14C93D53B36F}"/>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4" name="Straight Connector 43">
                  <a:extLst>
                    <a:ext uri="{FF2B5EF4-FFF2-40B4-BE49-F238E27FC236}">
                      <a16:creationId xmlns:a16="http://schemas.microsoft.com/office/drawing/2014/main" id="{4C4A2A2C-B524-F174-0998-B563146AA3E1}"/>
                    </a:ext>
                  </a:extLst>
                </p:cNvPr>
                <p:cNvCxnSpPr>
                  <a:cxnSpLocks/>
                  <a:endCxn id="46"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5" name="Oval 44">
                  <a:extLst>
                    <a:ext uri="{FF2B5EF4-FFF2-40B4-BE49-F238E27FC236}">
                      <a16:creationId xmlns:a16="http://schemas.microsoft.com/office/drawing/2014/main" id="{DDA378D0-9193-3B98-D19C-7E6E15CD43E3}"/>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88A547F2-0626-8EC6-A724-2C3C1906A6A0}"/>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26E17FBC-8557-B0AD-0144-D2D0A7A68081}"/>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8" name="Triangle 47">
                  <a:extLst>
                    <a:ext uri="{FF2B5EF4-FFF2-40B4-BE49-F238E27FC236}">
                      <a16:creationId xmlns:a16="http://schemas.microsoft.com/office/drawing/2014/main" id="{EED012CB-303A-1525-54BB-70A9E75AE80E}"/>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 name="TextBox 39">
                <a:extLst>
                  <a:ext uri="{FF2B5EF4-FFF2-40B4-BE49-F238E27FC236}">
                    <a16:creationId xmlns:a16="http://schemas.microsoft.com/office/drawing/2014/main" id="{6B3F359C-0D9F-4CFE-2702-1AE573A0F7AD}"/>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1" name="TextBox 40">
                <a:extLst>
                  <a:ext uri="{FF2B5EF4-FFF2-40B4-BE49-F238E27FC236}">
                    <a16:creationId xmlns:a16="http://schemas.microsoft.com/office/drawing/2014/main" id="{1EC92E48-1491-823B-AE5F-BEDBCCAF7961}"/>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2" name="TextBox 41">
                <a:extLst>
                  <a:ext uri="{FF2B5EF4-FFF2-40B4-BE49-F238E27FC236}">
                    <a16:creationId xmlns:a16="http://schemas.microsoft.com/office/drawing/2014/main" id="{B7F2269E-5F2D-9DFC-38E4-5AB57ECAAA8A}"/>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8" name="Straight Arrow Connector 37">
              <a:extLst>
                <a:ext uri="{FF2B5EF4-FFF2-40B4-BE49-F238E27FC236}">
                  <a16:creationId xmlns:a16="http://schemas.microsoft.com/office/drawing/2014/main" id="{F3A49B7C-15A7-473C-7A37-78D1AA271155}"/>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49" name="Group 48">
            <a:extLst>
              <a:ext uri="{FF2B5EF4-FFF2-40B4-BE49-F238E27FC236}">
                <a16:creationId xmlns:a16="http://schemas.microsoft.com/office/drawing/2014/main" id="{4C463FE9-DCF6-4A9E-BDB5-1B7512DBA544}"/>
              </a:ext>
            </a:extLst>
          </p:cNvPr>
          <p:cNvGrpSpPr/>
          <p:nvPr/>
        </p:nvGrpSpPr>
        <p:grpSpPr>
          <a:xfrm>
            <a:off x="4005019" y="3927161"/>
            <a:ext cx="1426464" cy="1386484"/>
            <a:chOff x="5930432" y="4272731"/>
            <a:chExt cx="1426464" cy="1386484"/>
          </a:xfrm>
        </p:grpSpPr>
        <p:grpSp>
          <p:nvGrpSpPr>
            <p:cNvPr id="50" name="Group 49">
              <a:extLst>
                <a:ext uri="{FF2B5EF4-FFF2-40B4-BE49-F238E27FC236}">
                  <a16:creationId xmlns:a16="http://schemas.microsoft.com/office/drawing/2014/main" id="{D20C1F66-7A31-3557-3E86-B7B91E942EE5}"/>
                </a:ext>
              </a:extLst>
            </p:cNvPr>
            <p:cNvGrpSpPr/>
            <p:nvPr/>
          </p:nvGrpSpPr>
          <p:grpSpPr>
            <a:xfrm>
              <a:off x="5930432" y="4272731"/>
              <a:ext cx="1426464" cy="1386484"/>
              <a:chOff x="4824155" y="834745"/>
              <a:chExt cx="1426464" cy="1386484"/>
            </a:xfrm>
          </p:grpSpPr>
          <p:cxnSp>
            <p:nvCxnSpPr>
              <p:cNvPr id="52" name="Straight Connector 51">
                <a:extLst>
                  <a:ext uri="{FF2B5EF4-FFF2-40B4-BE49-F238E27FC236}">
                    <a16:creationId xmlns:a16="http://schemas.microsoft.com/office/drawing/2014/main" id="{3CAEFECD-5D60-B76E-3150-F99632319DB1}"/>
                  </a:ext>
                </a:extLst>
              </p:cNvPr>
              <p:cNvCxnSpPr>
                <a:cxnSpLocks/>
              </p:cNvCxnSpPr>
              <p:nvPr/>
            </p:nvCxnSpPr>
            <p:spPr>
              <a:xfrm flipH="1">
                <a:off x="4825270" y="834745"/>
                <a:ext cx="0" cy="1386484"/>
              </a:xfrm>
              <a:prstGeom prst="line">
                <a:avLst/>
              </a:prstGeom>
              <a:noFill/>
              <a:ln w="6350" cap="flat" cmpd="sng" algn="ctr">
                <a:solidFill>
                  <a:srgbClr val="4472C4"/>
                </a:solidFill>
                <a:prstDash val="sysDash"/>
                <a:miter lim="800000"/>
              </a:ln>
              <a:effectLst/>
            </p:spPr>
          </p:cxnSp>
          <p:cxnSp>
            <p:nvCxnSpPr>
              <p:cNvPr id="53" name="Straight Connector 52">
                <a:extLst>
                  <a:ext uri="{FF2B5EF4-FFF2-40B4-BE49-F238E27FC236}">
                    <a16:creationId xmlns:a16="http://schemas.microsoft.com/office/drawing/2014/main" id="{8190AAC1-C6BD-ED8D-6CE0-0FCADAD75A00}"/>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54" name="Straight Connector 53">
                <a:extLst>
                  <a:ext uri="{FF2B5EF4-FFF2-40B4-BE49-F238E27FC236}">
                    <a16:creationId xmlns:a16="http://schemas.microsoft.com/office/drawing/2014/main" id="{4753B1E8-DFB5-20CC-29E2-957BA8222A7E}"/>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55" name="Straight Connector 54">
                <a:extLst>
                  <a:ext uri="{FF2B5EF4-FFF2-40B4-BE49-F238E27FC236}">
                    <a16:creationId xmlns:a16="http://schemas.microsoft.com/office/drawing/2014/main" id="{97C2753A-BB5F-A33E-F22D-78CCAE3E3CD9}"/>
                  </a:ext>
                </a:extLst>
              </p:cNvPr>
              <p:cNvCxnSpPr>
                <a:cxnSpLocks/>
              </p:cNvCxnSpPr>
              <p:nvPr/>
            </p:nvCxnSpPr>
            <p:spPr>
              <a:xfrm>
                <a:off x="4824155" y="838051"/>
                <a:ext cx="1426464" cy="0"/>
              </a:xfrm>
              <a:prstGeom prst="line">
                <a:avLst/>
              </a:prstGeom>
              <a:noFill/>
              <a:ln w="6350" cap="flat" cmpd="sng" algn="ctr">
                <a:solidFill>
                  <a:srgbClr val="4472C4"/>
                </a:solidFill>
                <a:prstDash val="sysDash"/>
                <a:miter lim="800000"/>
              </a:ln>
              <a:effectLst/>
            </p:spPr>
          </p:cxnSp>
          <p:sp>
            <p:nvSpPr>
              <p:cNvPr id="56" name="Oval 55">
                <a:extLst>
                  <a:ext uri="{FF2B5EF4-FFF2-40B4-BE49-F238E27FC236}">
                    <a16:creationId xmlns:a16="http://schemas.microsoft.com/office/drawing/2014/main" id="{06BAD5C6-8F79-B6C1-5313-CC5F0A98BE97}"/>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7" name="Straight Connector 56">
                <a:extLst>
                  <a:ext uri="{FF2B5EF4-FFF2-40B4-BE49-F238E27FC236}">
                    <a16:creationId xmlns:a16="http://schemas.microsoft.com/office/drawing/2014/main" id="{68C5ACA1-6D0E-0B09-984E-3F14D9EF9718}"/>
                  </a:ext>
                </a:extLst>
              </p:cNvPr>
              <p:cNvCxnSpPr>
                <a:cxnSpLocks/>
              </p:cNvCxnSpPr>
              <p:nvPr/>
            </p:nvCxnSpPr>
            <p:spPr>
              <a:xfrm flipH="1">
                <a:off x="6082483" y="1519470"/>
                <a:ext cx="157867" cy="451231"/>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BCDC01DE-E46C-0247-FD0A-37C4A09A790B}"/>
                  </a:ext>
                </a:extLst>
              </p:cNvPr>
              <p:cNvCxnSpPr>
                <a:cxnSpLocks/>
              </p:cNvCxnSpPr>
              <p:nvPr/>
            </p:nvCxnSpPr>
            <p:spPr>
              <a:xfrm flipH="1">
                <a:off x="5566627" y="1962612"/>
                <a:ext cx="515856" cy="254297"/>
              </a:xfrm>
              <a:prstGeom prst="line">
                <a:avLst/>
              </a:prstGeom>
              <a:noFill/>
              <a:ln w="6350" cap="flat" cmpd="sng" algn="ctr">
                <a:solidFill>
                  <a:srgbClr val="4472C4"/>
                </a:solidFill>
                <a:prstDash val="sysDash"/>
                <a:miter lim="800000"/>
              </a:ln>
              <a:effectLst/>
            </p:spPr>
          </p:cxnSp>
        </p:grpSp>
        <p:sp>
          <p:nvSpPr>
            <p:cNvPr id="51" name="TextBox 50">
              <a:extLst>
                <a:ext uri="{FF2B5EF4-FFF2-40B4-BE49-F238E27FC236}">
                  <a16:creationId xmlns:a16="http://schemas.microsoft.com/office/drawing/2014/main" id="{90B0CEC4-482E-0274-1D34-9F176662F92F}"/>
                </a:ext>
              </a:extLst>
            </p:cNvPr>
            <p:cNvSpPr txBox="1"/>
            <p:nvPr/>
          </p:nvSpPr>
          <p:spPr>
            <a:xfrm>
              <a:off x="6742730" y="458326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grpSp>
      <p:grpSp>
        <p:nvGrpSpPr>
          <p:cNvPr id="59" name="Group 58">
            <a:extLst>
              <a:ext uri="{FF2B5EF4-FFF2-40B4-BE49-F238E27FC236}">
                <a16:creationId xmlns:a16="http://schemas.microsoft.com/office/drawing/2014/main" id="{7C8D1E64-A0A9-E9B8-D96D-B1E95D1738BA}"/>
              </a:ext>
            </a:extLst>
          </p:cNvPr>
          <p:cNvGrpSpPr/>
          <p:nvPr/>
        </p:nvGrpSpPr>
        <p:grpSpPr>
          <a:xfrm>
            <a:off x="6399914" y="3777625"/>
            <a:ext cx="2134985" cy="1380431"/>
            <a:chOff x="4824667" y="2873876"/>
            <a:chExt cx="2134985" cy="1380431"/>
          </a:xfrm>
        </p:grpSpPr>
        <p:grpSp>
          <p:nvGrpSpPr>
            <p:cNvPr id="60" name="Group 59">
              <a:extLst>
                <a:ext uri="{FF2B5EF4-FFF2-40B4-BE49-F238E27FC236}">
                  <a16:creationId xmlns:a16="http://schemas.microsoft.com/office/drawing/2014/main" id="{A3D2BF5C-1F4F-892D-7D9A-F8165CF51F25}"/>
                </a:ext>
              </a:extLst>
            </p:cNvPr>
            <p:cNvGrpSpPr/>
            <p:nvPr/>
          </p:nvGrpSpPr>
          <p:grpSpPr>
            <a:xfrm>
              <a:off x="4824667" y="2873876"/>
              <a:ext cx="2134985" cy="1380431"/>
              <a:chOff x="4363705" y="1968542"/>
              <a:chExt cx="2134985" cy="1380431"/>
            </a:xfrm>
          </p:grpSpPr>
          <p:grpSp>
            <p:nvGrpSpPr>
              <p:cNvPr id="62" name="Group 61">
                <a:extLst>
                  <a:ext uri="{FF2B5EF4-FFF2-40B4-BE49-F238E27FC236}">
                    <a16:creationId xmlns:a16="http://schemas.microsoft.com/office/drawing/2014/main" id="{CA18C52B-DAF2-3999-5DD8-1FD2DE933073}"/>
                  </a:ext>
                </a:extLst>
              </p:cNvPr>
              <p:cNvGrpSpPr/>
              <p:nvPr/>
            </p:nvGrpSpPr>
            <p:grpSpPr>
              <a:xfrm>
                <a:off x="4407089" y="1968542"/>
                <a:ext cx="1652866" cy="1380431"/>
                <a:chOff x="4151842" y="1790494"/>
                <a:chExt cx="1652866" cy="1380431"/>
              </a:xfrm>
            </p:grpSpPr>
            <p:cxnSp>
              <p:nvCxnSpPr>
                <p:cNvPr id="66" name="Straight Connector 65">
                  <a:extLst>
                    <a:ext uri="{FF2B5EF4-FFF2-40B4-BE49-F238E27FC236}">
                      <a16:creationId xmlns:a16="http://schemas.microsoft.com/office/drawing/2014/main" id="{A58781CB-2D58-1FD9-4EA7-E2E8912297F9}"/>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67" name="Straight Connector 66">
                  <a:extLst>
                    <a:ext uri="{FF2B5EF4-FFF2-40B4-BE49-F238E27FC236}">
                      <a16:creationId xmlns:a16="http://schemas.microsoft.com/office/drawing/2014/main" id="{B33229F1-4E12-8E35-E23D-53FB8B65DEB2}"/>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68" name="Straight Connector 67">
                  <a:extLst>
                    <a:ext uri="{FF2B5EF4-FFF2-40B4-BE49-F238E27FC236}">
                      <a16:creationId xmlns:a16="http://schemas.microsoft.com/office/drawing/2014/main" id="{474CFDBE-CDFE-A66E-AA72-C004BDD97F13}"/>
                    </a:ext>
                  </a:extLst>
                </p:cNvPr>
                <p:cNvCxnSpPr>
                  <a:cxnSpLocks/>
                  <a:stCxn id="70"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69" name="Oval 68">
                  <a:extLst>
                    <a:ext uri="{FF2B5EF4-FFF2-40B4-BE49-F238E27FC236}">
                      <a16:creationId xmlns:a16="http://schemas.microsoft.com/office/drawing/2014/main" id="{AE3D40C1-76B1-1FF0-2276-079661500A42}"/>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64D8F7DE-8A96-2DDD-79CC-EDE8E96D2835}"/>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riangle 70">
                  <a:extLst>
                    <a:ext uri="{FF2B5EF4-FFF2-40B4-BE49-F238E27FC236}">
                      <a16:creationId xmlns:a16="http://schemas.microsoft.com/office/drawing/2014/main" id="{FF224524-1DE5-5E06-E192-BF9B1D6FB585}"/>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3" name="TextBox 62">
                <a:extLst>
                  <a:ext uri="{FF2B5EF4-FFF2-40B4-BE49-F238E27FC236}">
                    <a16:creationId xmlns:a16="http://schemas.microsoft.com/office/drawing/2014/main" id="{C4B9220F-3ED9-FBEA-C2CA-10288AF781ED}"/>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64" name="TextBox 63">
                <a:extLst>
                  <a:ext uri="{FF2B5EF4-FFF2-40B4-BE49-F238E27FC236}">
                    <a16:creationId xmlns:a16="http://schemas.microsoft.com/office/drawing/2014/main" id="{4F949BB7-0F93-E381-94BB-9C85A64983DE}"/>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65" name="TextBox 64">
                <a:extLst>
                  <a:ext uri="{FF2B5EF4-FFF2-40B4-BE49-F238E27FC236}">
                    <a16:creationId xmlns:a16="http://schemas.microsoft.com/office/drawing/2014/main" id="{11C47C4F-5EF8-8AB1-4DF9-A1877AA4E654}"/>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61" name="Straight Arrow Connector 60">
              <a:extLst>
                <a:ext uri="{FF2B5EF4-FFF2-40B4-BE49-F238E27FC236}">
                  <a16:creationId xmlns:a16="http://schemas.microsoft.com/office/drawing/2014/main" id="{2BD44EC2-9C46-B0E5-3259-853F822C3F56}"/>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sp>
        <p:nvSpPr>
          <p:cNvPr id="72" name="TextBox 71">
            <a:extLst>
              <a:ext uri="{FF2B5EF4-FFF2-40B4-BE49-F238E27FC236}">
                <a16:creationId xmlns:a16="http://schemas.microsoft.com/office/drawing/2014/main" id="{F806AD49-8769-379D-2B5E-2F82DB460559}"/>
              </a:ext>
            </a:extLst>
          </p:cNvPr>
          <p:cNvSpPr txBox="1"/>
          <p:nvPr/>
        </p:nvSpPr>
        <p:spPr>
          <a:xfrm>
            <a:off x="6144323" y="5397192"/>
            <a:ext cx="0" cy="0"/>
          </a:xfrm>
          <a:prstGeom prst="rect">
            <a:avLst/>
          </a:prstGeom>
        </p:spPr>
        <p:txBody>
          <a:bodyPr vert="horz" wrap="none" lIns="91440" tIns="45720" rIns="91440" bIns="45720" rtlCol="0">
            <a:noAutofit/>
          </a:bodyPr>
          <a:lstStyle/>
          <a:p>
            <a:pPr algn="l"/>
            <a:r>
              <a:rPr lang="en-US" dirty="0"/>
              <a:t>Notes For Assembly Procedures:</a:t>
            </a:r>
          </a:p>
          <a:p>
            <a:pPr marL="285750" indent="-285750" algn="l">
              <a:buFont typeface="Arial" panose="020B0604020202020204" pitchFamily="34" charset="0"/>
              <a:buChar char="•"/>
            </a:pPr>
            <a:r>
              <a:rPr lang="en-US" dirty="0"/>
              <a:t>Surface normal points from L to R nodes</a:t>
            </a:r>
          </a:p>
          <a:p>
            <a:pPr marL="285750" indent="-285750" algn="l">
              <a:buFont typeface="Arial" panose="020B0604020202020204" pitchFamily="34" charset="0"/>
              <a:buChar char="•"/>
            </a:pPr>
            <a:r>
              <a:rPr lang="en-US" dirty="0"/>
              <a:t>Contributions added to the L, subtracted from the R</a:t>
            </a:r>
          </a:p>
        </p:txBody>
      </p:sp>
    </p:spTree>
    <p:extLst>
      <p:ext uri="{BB962C8B-B14F-4D97-AF65-F5344CB8AC3E}">
        <p14:creationId xmlns:p14="http://schemas.microsoft.com/office/powerpoint/2010/main" val="164742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6A74-F117-F0B8-9987-1DBE98E2B5F7}"/>
              </a:ext>
            </a:extLst>
          </p:cNvPr>
          <p:cNvSpPr>
            <a:spLocks noGrp="1"/>
          </p:cNvSpPr>
          <p:nvPr>
            <p:ph type="title"/>
          </p:nvPr>
        </p:nvSpPr>
        <p:spPr/>
        <p:txBody>
          <a:bodyPr/>
          <a:lstStyle/>
          <a:p>
            <a:r>
              <a:rPr lang="en-US" dirty="0"/>
              <a:t>EBVC: Implicit Time Discretization</a:t>
            </a:r>
          </a:p>
        </p:txBody>
      </p:sp>
      <p:sp>
        <p:nvSpPr>
          <p:cNvPr id="3" name="Slide Number Placeholder 2">
            <a:extLst>
              <a:ext uri="{FF2B5EF4-FFF2-40B4-BE49-F238E27FC236}">
                <a16:creationId xmlns:a16="http://schemas.microsoft.com/office/drawing/2014/main" id="{E2D8DD9B-E6B7-3619-86D2-C1BC86D29AC7}"/>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03352E15-F68D-E381-5635-3F1F001393DE}"/>
              </a:ext>
            </a:extLst>
          </p:cNvPr>
          <p:cNvSpPr>
            <a:spLocks noGrp="1"/>
          </p:cNvSpPr>
          <p:nvPr>
            <p:ph sz="quarter" idx="11"/>
          </p:nvPr>
        </p:nvSpPr>
        <p:spPr>
          <a:xfrm>
            <a:off x="647700" y="1409700"/>
            <a:ext cx="11049000" cy="5448300"/>
          </a:xfrm>
        </p:spPr>
        <p:txBody>
          <a:bodyPr>
            <a:normAutofit/>
          </a:bodyPr>
          <a:lstStyle/>
          <a:p>
            <a:pPr marL="342900" indent="-342900">
              <a:buFont typeface="Arial" panose="020B0604020202020204" pitchFamily="34" charset="0"/>
              <a:buChar char="•"/>
            </a:pPr>
            <a:r>
              <a:rPr lang="en-US" dirty="0"/>
              <a:t>Let us define a general implicit time integrator that is A-stable</a:t>
            </a:r>
          </a:p>
          <a:p>
            <a:pPr marL="726948" lvl="1" indent="-342900">
              <a:buFont typeface="Arial" panose="020B0604020202020204" pitchFamily="34" charset="0"/>
              <a:buChar char="•"/>
            </a:pPr>
            <a:r>
              <a:rPr lang="en-US" dirty="0"/>
              <a:t>For y’ = k y ; y(0) = 1; y(t) = </a:t>
            </a:r>
            <a:r>
              <a:rPr lang="en-US" dirty="0" err="1"/>
              <a:t>e</a:t>
            </a:r>
            <a:r>
              <a:rPr lang="en-US" baseline="30000" dirty="0" err="1"/>
              <a:t>kt</a:t>
            </a:r>
            <a:r>
              <a:rPr lang="en-US" dirty="0"/>
              <a:t> solution approaches zero as time increases for k &lt; 0</a:t>
            </a:r>
            <a:endParaRPr lang="en-US" baseline="30000" dirty="0"/>
          </a:p>
          <a:p>
            <a:pPr marL="342900" indent="-342900">
              <a:buFont typeface="Arial" panose="020B0604020202020204" pitchFamily="34" charset="0"/>
              <a:buChar char="•"/>
            </a:pPr>
            <a:r>
              <a:rPr lang="en-US" dirty="0"/>
              <a:t>Backward Euler (two state) and is first-order accurate (A-stable)</a:t>
            </a:r>
          </a:p>
          <a:p>
            <a:pPr marL="342900" indent="-342900">
              <a:buFont typeface="Arial" panose="020B0604020202020204" pitchFamily="34" charset="0"/>
              <a:buChar char="•"/>
            </a:pPr>
            <a:r>
              <a:rPr lang="en-US" dirty="0"/>
              <a:t>BDF2 (three state) is second-order accurate (A-stable)</a:t>
            </a:r>
          </a:p>
          <a:p>
            <a:endParaRPr lang="en-US" dirty="0"/>
          </a:p>
          <a:p>
            <a:r>
              <a:rPr lang="en-US" dirty="0"/>
              <a:t>This term is assembled over a nodal iteration and uses a single integration point (known as mass-lumping)</a:t>
            </a:r>
          </a:p>
          <a:p>
            <a:endParaRPr lang="en-US" dirty="0"/>
          </a:p>
          <a:p>
            <a:endParaRPr lang="en-US" dirty="0"/>
          </a:p>
          <a:p>
            <a:endParaRPr lang="en-US" dirty="0"/>
          </a:p>
          <a:p>
            <a:endParaRPr lang="en-US" dirty="0"/>
          </a:p>
          <a:p>
            <a:r>
              <a:rPr lang="en-US" dirty="0"/>
              <a:t>For uniform time stepping, the coefficients are give by, </a:t>
            </a:r>
            <a:r>
              <a:rPr lang="en-US" dirty="0">
                <a:latin typeface="Symbol" pitchFamily="2" charset="2"/>
              </a:rPr>
              <a:t>g</a:t>
            </a:r>
            <a:r>
              <a:rPr lang="en-US" baseline="-25000" dirty="0"/>
              <a:t>1</a:t>
            </a:r>
            <a:r>
              <a:rPr lang="en-US" dirty="0"/>
              <a:t> = 3/2  </a:t>
            </a:r>
            <a:r>
              <a:rPr lang="en-US" dirty="0">
                <a:latin typeface="Symbol" pitchFamily="2" charset="2"/>
              </a:rPr>
              <a:t>g</a:t>
            </a:r>
            <a:r>
              <a:rPr lang="en-US" baseline="-25000" dirty="0"/>
              <a:t>2</a:t>
            </a:r>
            <a:r>
              <a:rPr lang="en-US" dirty="0"/>
              <a:t> = -2 </a:t>
            </a:r>
            <a:r>
              <a:rPr lang="en-US" dirty="0">
                <a:latin typeface="Symbol" pitchFamily="2" charset="2"/>
              </a:rPr>
              <a:t>g</a:t>
            </a:r>
            <a:r>
              <a:rPr lang="en-US" baseline="-25000" dirty="0"/>
              <a:t>3</a:t>
            </a:r>
            <a:r>
              <a:rPr lang="en-US" dirty="0"/>
              <a:t> = 1/2</a:t>
            </a:r>
          </a:p>
          <a:p>
            <a:endParaRPr lang="en-US" dirty="0"/>
          </a:p>
        </p:txBody>
      </p:sp>
      <p:grpSp>
        <p:nvGrpSpPr>
          <p:cNvPr id="5" name="Group 4">
            <a:extLst>
              <a:ext uri="{FF2B5EF4-FFF2-40B4-BE49-F238E27FC236}">
                <a16:creationId xmlns:a16="http://schemas.microsoft.com/office/drawing/2014/main" id="{DD684946-60AF-DFD0-2455-B1741181B50B}"/>
              </a:ext>
            </a:extLst>
          </p:cNvPr>
          <p:cNvGrpSpPr/>
          <p:nvPr/>
        </p:nvGrpSpPr>
        <p:grpSpPr>
          <a:xfrm>
            <a:off x="764879" y="4061816"/>
            <a:ext cx="1426464" cy="1386484"/>
            <a:chOff x="5930432" y="4272731"/>
            <a:chExt cx="1426464" cy="1386484"/>
          </a:xfrm>
        </p:grpSpPr>
        <p:grpSp>
          <p:nvGrpSpPr>
            <p:cNvPr id="6" name="Group 5">
              <a:extLst>
                <a:ext uri="{FF2B5EF4-FFF2-40B4-BE49-F238E27FC236}">
                  <a16:creationId xmlns:a16="http://schemas.microsoft.com/office/drawing/2014/main" id="{08E0AFEF-A1C2-79C7-64F5-D994E05765AF}"/>
                </a:ext>
              </a:extLst>
            </p:cNvPr>
            <p:cNvGrpSpPr/>
            <p:nvPr/>
          </p:nvGrpSpPr>
          <p:grpSpPr>
            <a:xfrm>
              <a:off x="5930432" y="4272731"/>
              <a:ext cx="1426464" cy="1386484"/>
              <a:chOff x="4824155" y="834745"/>
              <a:chExt cx="1426464" cy="1386484"/>
            </a:xfrm>
          </p:grpSpPr>
          <p:cxnSp>
            <p:nvCxnSpPr>
              <p:cNvPr id="8" name="Straight Connector 7">
                <a:extLst>
                  <a:ext uri="{FF2B5EF4-FFF2-40B4-BE49-F238E27FC236}">
                    <a16:creationId xmlns:a16="http://schemas.microsoft.com/office/drawing/2014/main" id="{D2FB4CAA-D22A-63A6-18C8-76086AD5C71F}"/>
                  </a:ext>
                </a:extLst>
              </p:cNvPr>
              <p:cNvCxnSpPr>
                <a:cxnSpLocks/>
              </p:cNvCxnSpPr>
              <p:nvPr/>
            </p:nvCxnSpPr>
            <p:spPr>
              <a:xfrm flipH="1">
                <a:off x="4825270" y="834745"/>
                <a:ext cx="0" cy="1386484"/>
              </a:xfrm>
              <a:prstGeom prst="line">
                <a:avLst/>
              </a:prstGeom>
              <a:noFill/>
              <a:ln w="6350" cap="flat" cmpd="sng" algn="ctr">
                <a:solidFill>
                  <a:srgbClr val="4472C4"/>
                </a:solidFill>
                <a:prstDash val="sysDash"/>
                <a:miter lim="800000"/>
              </a:ln>
              <a:effectLst/>
            </p:spPr>
          </p:cxnSp>
          <p:cxnSp>
            <p:nvCxnSpPr>
              <p:cNvPr id="9" name="Straight Connector 8">
                <a:extLst>
                  <a:ext uri="{FF2B5EF4-FFF2-40B4-BE49-F238E27FC236}">
                    <a16:creationId xmlns:a16="http://schemas.microsoft.com/office/drawing/2014/main" id="{D6EB27CF-7FD5-CCBE-136E-F97D751F0A61}"/>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10" name="Straight Connector 9">
                <a:extLst>
                  <a:ext uri="{FF2B5EF4-FFF2-40B4-BE49-F238E27FC236}">
                    <a16:creationId xmlns:a16="http://schemas.microsoft.com/office/drawing/2014/main" id="{A6500B49-CF40-2474-9033-3BBC56516E14}"/>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11" name="Straight Connector 10">
                <a:extLst>
                  <a:ext uri="{FF2B5EF4-FFF2-40B4-BE49-F238E27FC236}">
                    <a16:creationId xmlns:a16="http://schemas.microsoft.com/office/drawing/2014/main" id="{E429574F-25DE-1EDD-4DBE-D9D93CAB0D1F}"/>
                  </a:ext>
                </a:extLst>
              </p:cNvPr>
              <p:cNvCxnSpPr>
                <a:cxnSpLocks/>
              </p:cNvCxnSpPr>
              <p:nvPr/>
            </p:nvCxnSpPr>
            <p:spPr>
              <a:xfrm>
                <a:off x="4824155" y="838051"/>
                <a:ext cx="1426464" cy="0"/>
              </a:xfrm>
              <a:prstGeom prst="line">
                <a:avLst/>
              </a:prstGeom>
              <a:noFill/>
              <a:ln w="6350" cap="flat" cmpd="sng" algn="ctr">
                <a:solidFill>
                  <a:srgbClr val="4472C4"/>
                </a:solidFill>
                <a:prstDash val="sysDash"/>
                <a:miter lim="800000"/>
              </a:ln>
              <a:effectLst/>
            </p:spPr>
          </p:cxnSp>
          <p:sp>
            <p:nvSpPr>
              <p:cNvPr id="12" name="Oval 11">
                <a:extLst>
                  <a:ext uri="{FF2B5EF4-FFF2-40B4-BE49-F238E27FC236}">
                    <a16:creationId xmlns:a16="http://schemas.microsoft.com/office/drawing/2014/main" id="{FA70C132-4558-1F38-C4C3-E5B8706FC020}"/>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3BD0D644-13B5-314F-0776-0C2CD9777A68}"/>
                  </a:ext>
                </a:extLst>
              </p:cNvPr>
              <p:cNvCxnSpPr>
                <a:cxnSpLocks/>
              </p:cNvCxnSpPr>
              <p:nvPr/>
            </p:nvCxnSpPr>
            <p:spPr>
              <a:xfrm flipH="1">
                <a:off x="6082483" y="1519470"/>
                <a:ext cx="157867" cy="451231"/>
              </a:xfrm>
              <a:prstGeom prst="line">
                <a:avLst/>
              </a:prstGeom>
              <a:noFill/>
              <a:ln w="6350" cap="flat" cmpd="sng" algn="ctr">
                <a:solidFill>
                  <a:srgbClr val="4472C4"/>
                </a:solidFill>
                <a:prstDash val="sysDash"/>
                <a:miter lim="800000"/>
              </a:ln>
              <a:effectLst/>
            </p:spPr>
          </p:cxnSp>
          <p:cxnSp>
            <p:nvCxnSpPr>
              <p:cNvPr id="14" name="Straight Connector 13">
                <a:extLst>
                  <a:ext uri="{FF2B5EF4-FFF2-40B4-BE49-F238E27FC236}">
                    <a16:creationId xmlns:a16="http://schemas.microsoft.com/office/drawing/2014/main" id="{F29D12D0-8BE8-F045-952C-9454B078CE26}"/>
                  </a:ext>
                </a:extLst>
              </p:cNvPr>
              <p:cNvCxnSpPr>
                <a:cxnSpLocks/>
              </p:cNvCxnSpPr>
              <p:nvPr/>
            </p:nvCxnSpPr>
            <p:spPr>
              <a:xfrm flipH="1">
                <a:off x="5566627" y="1962612"/>
                <a:ext cx="515856" cy="254297"/>
              </a:xfrm>
              <a:prstGeom prst="line">
                <a:avLst/>
              </a:prstGeom>
              <a:noFill/>
              <a:ln w="6350" cap="flat" cmpd="sng" algn="ctr">
                <a:solidFill>
                  <a:srgbClr val="4472C4"/>
                </a:solidFill>
                <a:prstDash val="sysDash"/>
                <a:miter lim="800000"/>
              </a:ln>
              <a:effectLst/>
            </p:spPr>
          </p:cxnSp>
        </p:grpSp>
        <p:sp>
          <p:nvSpPr>
            <p:cNvPr id="7" name="TextBox 6">
              <a:extLst>
                <a:ext uri="{FF2B5EF4-FFF2-40B4-BE49-F238E27FC236}">
                  <a16:creationId xmlns:a16="http://schemas.microsoft.com/office/drawing/2014/main" id="{D337DA0E-7288-C819-A196-2AFE03747DF8}"/>
                </a:ext>
              </a:extLst>
            </p:cNvPr>
            <p:cNvSpPr txBox="1"/>
            <p:nvPr/>
          </p:nvSpPr>
          <p:spPr>
            <a:xfrm>
              <a:off x="6742730" y="458326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grpSp>
      <p:pic>
        <p:nvPicPr>
          <p:cNvPr id="16" name="Picture 15">
            <a:extLst>
              <a:ext uri="{FF2B5EF4-FFF2-40B4-BE49-F238E27FC236}">
                <a16:creationId xmlns:a16="http://schemas.microsoft.com/office/drawing/2014/main" id="{086C8401-ABA8-A499-15A9-7547B111E2A1}"/>
              </a:ext>
            </a:extLst>
          </p:cNvPr>
          <p:cNvPicPr>
            <a:picLocks noChangeAspect="1"/>
          </p:cNvPicPr>
          <p:nvPr/>
        </p:nvPicPr>
        <p:blipFill>
          <a:blip r:embed="rId2"/>
          <a:stretch>
            <a:fillRect/>
          </a:stretch>
        </p:blipFill>
        <p:spPr>
          <a:xfrm>
            <a:off x="2389597" y="4316290"/>
            <a:ext cx="7683500" cy="800100"/>
          </a:xfrm>
          <a:prstGeom prst="rect">
            <a:avLst/>
          </a:prstGeom>
        </p:spPr>
      </p:pic>
    </p:spTree>
    <p:extLst>
      <p:ext uri="{BB962C8B-B14F-4D97-AF65-F5344CB8AC3E}">
        <p14:creationId xmlns:p14="http://schemas.microsoft.com/office/powerpoint/2010/main" val="172791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975B3-1030-9F7B-2EBB-46082B0B80D5}"/>
              </a:ext>
            </a:extLst>
          </p:cNvPr>
          <p:cNvSpPr>
            <a:spLocks noGrp="1"/>
          </p:cNvSpPr>
          <p:nvPr>
            <p:ph type="title"/>
          </p:nvPr>
        </p:nvSpPr>
        <p:spPr/>
        <p:txBody>
          <a:bodyPr/>
          <a:lstStyle/>
          <a:p>
            <a:r>
              <a:rPr lang="en-US" dirty="0"/>
              <a:t>EBVC: Implicit Time Discretization; Code</a:t>
            </a:r>
          </a:p>
        </p:txBody>
      </p:sp>
      <p:sp>
        <p:nvSpPr>
          <p:cNvPr id="3" name="Slide Number Placeholder 2">
            <a:extLst>
              <a:ext uri="{FF2B5EF4-FFF2-40B4-BE49-F238E27FC236}">
                <a16:creationId xmlns:a16="http://schemas.microsoft.com/office/drawing/2014/main" id="{8E802DAA-1154-EA1B-157E-5E6C2673D08B}"/>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3D9D6506-F9CA-6882-8B96-BE53D9E8BC9D}"/>
              </a:ext>
            </a:extLst>
          </p:cNvPr>
          <p:cNvSpPr>
            <a:spLocks noGrp="1"/>
          </p:cNvSpPr>
          <p:nvPr>
            <p:ph sz="quarter" idx="11"/>
          </p:nvPr>
        </p:nvSpPr>
        <p:spPr/>
        <p:txBody>
          <a:bodyPr/>
          <a:lstStyle/>
          <a:p>
            <a:pPr marL="342900" indent="-342900">
              <a:buFont typeface="Arial" panose="020B0604020202020204" pitchFamily="34" charset="0"/>
              <a:buChar char="•"/>
            </a:pPr>
            <a:r>
              <a:rPr lang="en-US" dirty="0">
                <a:hlinkClick r:id="rId2"/>
              </a:rPr>
              <a:t>https://github.com/NaluCFD/Nalu/blob/master/src/ScalarMassBDF2NodeSuppAlg.C</a:t>
            </a:r>
            <a:endParaRPr lang="en-US" dirty="0"/>
          </a:p>
        </p:txBody>
      </p:sp>
      <p:pic>
        <p:nvPicPr>
          <p:cNvPr id="5" name="Picture 4">
            <a:extLst>
              <a:ext uri="{FF2B5EF4-FFF2-40B4-BE49-F238E27FC236}">
                <a16:creationId xmlns:a16="http://schemas.microsoft.com/office/drawing/2014/main" id="{4C0A56C3-552D-4C09-B78D-E87C9595504B}"/>
              </a:ext>
            </a:extLst>
          </p:cNvPr>
          <p:cNvPicPr>
            <a:picLocks noChangeAspect="1"/>
          </p:cNvPicPr>
          <p:nvPr/>
        </p:nvPicPr>
        <p:blipFill>
          <a:blip r:embed="rId3"/>
          <a:stretch>
            <a:fillRect/>
          </a:stretch>
        </p:blipFill>
        <p:spPr>
          <a:xfrm>
            <a:off x="1151447" y="2062272"/>
            <a:ext cx="7304690" cy="4572000"/>
          </a:xfrm>
          <a:prstGeom prst="rect">
            <a:avLst/>
          </a:prstGeom>
        </p:spPr>
      </p:pic>
    </p:spTree>
    <p:extLst>
      <p:ext uri="{BB962C8B-B14F-4D97-AF65-F5344CB8AC3E}">
        <p14:creationId xmlns:p14="http://schemas.microsoft.com/office/powerpoint/2010/main" val="163524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C061-593F-0714-C09D-58E131EEFFCB}"/>
              </a:ext>
            </a:extLst>
          </p:cNvPr>
          <p:cNvSpPr>
            <a:spLocks noGrp="1"/>
          </p:cNvSpPr>
          <p:nvPr>
            <p:ph type="title"/>
          </p:nvPr>
        </p:nvSpPr>
        <p:spPr/>
        <p:txBody>
          <a:bodyPr/>
          <a:lstStyle/>
          <a:p>
            <a:r>
              <a:rPr lang="en-US" dirty="0"/>
              <a:t>EBVC: Source Term Discretization</a:t>
            </a:r>
          </a:p>
        </p:txBody>
      </p:sp>
      <p:sp>
        <p:nvSpPr>
          <p:cNvPr id="3" name="Slide Number Placeholder 2">
            <a:extLst>
              <a:ext uri="{FF2B5EF4-FFF2-40B4-BE49-F238E27FC236}">
                <a16:creationId xmlns:a16="http://schemas.microsoft.com/office/drawing/2014/main" id="{447A0768-92A3-098F-F44B-CC4E43C8161C}"/>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6335D352-6A3A-A3C0-4285-43D561FA8B71}"/>
              </a:ext>
            </a:extLst>
          </p:cNvPr>
          <p:cNvSpPr>
            <a:spLocks noGrp="1"/>
          </p:cNvSpPr>
          <p:nvPr>
            <p:ph sz="quarter" idx="11"/>
          </p:nvPr>
        </p:nvSpPr>
        <p:spPr/>
        <p:txBody>
          <a:bodyPr/>
          <a:lstStyle/>
          <a:p>
            <a:pPr marL="342900" indent="-342900">
              <a:buFont typeface="Arial" panose="020B0604020202020204" pitchFamily="34" charset="0"/>
              <a:buChar char="•"/>
            </a:pPr>
            <a:r>
              <a:rPr lang="en-US" dirty="0"/>
              <a:t>Source terms for the edge-based scheme are also assembled over a nodal loop</a:t>
            </a:r>
          </a:p>
          <a:p>
            <a:pPr marL="342900" indent="-342900">
              <a:buFont typeface="Arial" panose="020B0604020202020204" pitchFamily="34" charset="0"/>
              <a:buChar char="•"/>
            </a:pPr>
            <a:r>
              <a:rPr lang="en-US" dirty="0"/>
              <a:t>Note that in this scheme, we are using single point quadrature, i.e., the function is evaluated at a single point</a:t>
            </a:r>
          </a:p>
          <a:p>
            <a:r>
              <a:rPr lang="en-US" dirty="0"/>
              <a:t>The single point integration point leverages the fac that: p = 2N -1</a:t>
            </a:r>
          </a:p>
          <a:p>
            <a:pPr marL="342900" indent="-342900">
              <a:buFont typeface="Arial" panose="020B0604020202020204" pitchFamily="34" charset="0"/>
              <a:buChar char="•"/>
            </a:pPr>
            <a:r>
              <a:rPr lang="en-US" dirty="0"/>
              <a:t>Where N is the number of integration points and p is the polynomial order</a:t>
            </a:r>
          </a:p>
          <a:p>
            <a:pPr marL="342900" indent="-342900">
              <a:buFont typeface="Arial" panose="020B0604020202020204" pitchFamily="34" charset="0"/>
              <a:buChar char="•"/>
            </a:pPr>
            <a:r>
              <a:rPr lang="en-US" dirty="0"/>
              <a:t>For a linear basis, using one-point quadrature is design-order, or second-order in space</a:t>
            </a:r>
          </a:p>
          <a:p>
            <a:endParaRPr lang="en-US" dirty="0"/>
          </a:p>
        </p:txBody>
      </p:sp>
      <p:grpSp>
        <p:nvGrpSpPr>
          <p:cNvPr id="5" name="Group 4">
            <a:extLst>
              <a:ext uri="{FF2B5EF4-FFF2-40B4-BE49-F238E27FC236}">
                <a16:creationId xmlns:a16="http://schemas.microsoft.com/office/drawing/2014/main" id="{DC535826-63B1-B111-D663-838531E899CF}"/>
              </a:ext>
            </a:extLst>
          </p:cNvPr>
          <p:cNvGrpSpPr/>
          <p:nvPr/>
        </p:nvGrpSpPr>
        <p:grpSpPr>
          <a:xfrm>
            <a:off x="1346989" y="4633316"/>
            <a:ext cx="1426464" cy="1386484"/>
            <a:chOff x="5930432" y="4272731"/>
            <a:chExt cx="1426464" cy="1386484"/>
          </a:xfrm>
        </p:grpSpPr>
        <p:grpSp>
          <p:nvGrpSpPr>
            <p:cNvPr id="6" name="Group 5">
              <a:extLst>
                <a:ext uri="{FF2B5EF4-FFF2-40B4-BE49-F238E27FC236}">
                  <a16:creationId xmlns:a16="http://schemas.microsoft.com/office/drawing/2014/main" id="{37B2F5D6-94CE-42CE-AF43-80D06F46E942}"/>
                </a:ext>
              </a:extLst>
            </p:cNvPr>
            <p:cNvGrpSpPr/>
            <p:nvPr/>
          </p:nvGrpSpPr>
          <p:grpSpPr>
            <a:xfrm>
              <a:off x="5930432" y="4272731"/>
              <a:ext cx="1426464" cy="1386484"/>
              <a:chOff x="4824155" y="834745"/>
              <a:chExt cx="1426464" cy="1386484"/>
            </a:xfrm>
          </p:grpSpPr>
          <p:cxnSp>
            <p:nvCxnSpPr>
              <p:cNvPr id="8" name="Straight Connector 7">
                <a:extLst>
                  <a:ext uri="{FF2B5EF4-FFF2-40B4-BE49-F238E27FC236}">
                    <a16:creationId xmlns:a16="http://schemas.microsoft.com/office/drawing/2014/main" id="{0B5581DE-C942-C7BF-060C-83415EC911F6}"/>
                  </a:ext>
                </a:extLst>
              </p:cNvPr>
              <p:cNvCxnSpPr>
                <a:cxnSpLocks/>
              </p:cNvCxnSpPr>
              <p:nvPr/>
            </p:nvCxnSpPr>
            <p:spPr>
              <a:xfrm flipH="1">
                <a:off x="4825270" y="834745"/>
                <a:ext cx="0" cy="1386484"/>
              </a:xfrm>
              <a:prstGeom prst="line">
                <a:avLst/>
              </a:prstGeom>
              <a:noFill/>
              <a:ln w="6350" cap="flat" cmpd="sng" algn="ctr">
                <a:solidFill>
                  <a:srgbClr val="4472C4"/>
                </a:solidFill>
                <a:prstDash val="sysDash"/>
                <a:miter lim="800000"/>
              </a:ln>
              <a:effectLst/>
            </p:spPr>
          </p:cxnSp>
          <p:cxnSp>
            <p:nvCxnSpPr>
              <p:cNvPr id="9" name="Straight Connector 8">
                <a:extLst>
                  <a:ext uri="{FF2B5EF4-FFF2-40B4-BE49-F238E27FC236}">
                    <a16:creationId xmlns:a16="http://schemas.microsoft.com/office/drawing/2014/main" id="{57F692E4-79EC-9C16-4428-42DC39FD5392}"/>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10" name="Straight Connector 9">
                <a:extLst>
                  <a:ext uri="{FF2B5EF4-FFF2-40B4-BE49-F238E27FC236}">
                    <a16:creationId xmlns:a16="http://schemas.microsoft.com/office/drawing/2014/main" id="{7D32F71A-4467-C97B-4CB4-31A1E02DEEB3}"/>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11" name="Straight Connector 10">
                <a:extLst>
                  <a:ext uri="{FF2B5EF4-FFF2-40B4-BE49-F238E27FC236}">
                    <a16:creationId xmlns:a16="http://schemas.microsoft.com/office/drawing/2014/main" id="{BFA60E61-833F-79A1-6936-0A19D92CB888}"/>
                  </a:ext>
                </a:extLst>
              </p:cNvPr>
              <p:cNvCxnSpPr>
                <a:cxnSpLocks/>
              </p:cNvCxnSpPr>
              <p:nvPr/>
            </p:nvCxnSpPr>
            <p:spPr>
              <a:xfrm>
                <a:off x="4824155" y="838051"/>
                <a:ext cx="1426464" cy="0"/>
              </a:xfrm>
              <a:prstGeom prst="line">
                <a:avLst/>
              </a:prstGeom>
              <a:noFill/>
              <a:ln w="6350" cap="flat" cmpd="sng" algn="ctr">
                <a:solidFill>
                  <a:srgbClr val="4472C4"/>
                </a:solidFill>
                <a:prstDash val="sysDash"/>
                <a:miter lim="800000"/>
              </a:ln>
              <a:effectLst/>
            </p:spPr>
          </p:cxnSp>
          <p:sp>
            <p:nvSpPr>
              <p:cNvPr id="12" name="Oval 11">
                <a:extLst>
                  <a:ext uri="{FF2B5EF4-FFF2-40B4-BE49-F238E27FC236}">
                    <a16:creationId xmlns:a16="http://schemas.microsoft.com/office/drawing/2014/main" id="{05ECC2FE-1901-28BB-D0D5-E28A223E9FAF}"/>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C6211A61-AA69-6032-645B-6A7317D097CE}"/>
                  </a:ext>
                </a:extLst>
              </p:cNvPr>
              <p:cNvCxnSpPr>
                <a:cxnSpLocks/>
              </p:cNvCxnSpPr>
              <p:nvPr/>
            </p:nvCxnSpPr>
            <p:spPr>
              <a:xfrm flipH="1">
                <a:off x="6082483" y="1519470"/>
                <a:ext cx="157867" cy="451231"/>
              </a:xfrm>
              <a:prstGeom prst="line">
                <a:avLst/>
              </a:prstGeom>
              <a:noFill/>
              <a:ln w="6350" cap="flat" cmpd="sng" algn="ctr">
                <a:solidFill>
                  <a:srgbClr val="4472C4"/>
                </a:solidFill>
                <a:prstDash val="sysDash"/>
                <a:miter lim="800000"/>
              </a:ln>
              <a:effectLst/>
            </p:spPr>
          </p:cxnSp>
          <p:cxnSp>
            <p:nvCxnSpPr>
              <p:cNvPr id="14" name="Straight Connector 13">
                <a:extLst>
                  <a:ext uri="{FF2B5EF4-FFF2-40B4-BE49-F238E27FC236}">
                    <a16:creationId xmlns:a16="http://schemas.microsoft.com/office/drawing/2014/main" id="{EAB9E997-C023-D7F3-4429-71303842EAE5}"/>
                  </a:ext>
                </a:extLst>
              </p:cNvPr>
              <p:cNvCxnSpPr>
                <a:cxnSpLocks/>
              </p:cNvCxnSpPr>
              <p:nvPr/>
            </p:nvCxnSpPr>
            <p:spPr>
              <a:xfrm flipH="1">
                <a:off x="5566627" y="1962612"/>
                <a:ext cx="515856" cy="254297"/>
              </a:xfrm>
              <a:prstGeom prst="line">
                <a:avLst/>
              </a:prstGeom>
              <a:noFill/>
              <a:ln w="6350" cap="flat" cmpd="sng" algn="ctr">
                <a:solidFill>
                  <a:srgbClr val="4472C4"/>
                </a:solidFill>
                <a:prstDash val="sysDash"/>
                <a:miter lim="800000"/>
              </a:ln>
              <a:effectLst/>
            </p:spPr>
          </p:cxnSp>
        </p:grpSp>
        <p:sp>
          <p:nvSpPr>
            <p:cNvPr id="7" name="TextBox 6">
              <a:extLst>
                <a:ext uri="{FF2B5EF4-FFF2-40B4-BE49-F238E27FC236}">
                  <a16:creationId xmlns:a16="http://schemas.microsoft.com/office/drawing/2014/main" id="{E09F7E02-E691-35ED-7829-C0BA6C5FE4E4}"/>
                </a:ext>
              </a:extLst>
            </p:cNvPr>
            <p:cNvSpPr txBox="1"/>
            <p:nvPr/>
          </p:nvSpPr>
          <p:spPr>
            <a:xfrm>
              <a:off x="6742730" y="458326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grpSp>
      <p:pic>
        <p:nvPicPr>
          <p:cNvPr id="15" name="Picture 14">
            <a:extLst>
              <a:ext uri="{FF2B5EF4-FFF2-40B4-BE49-F238E27FC236}">
                <a16:creationId xmlns:a16="http://schemas.microsoft.com/office/drawing/2014/main" id="{C9D4F4B7-9893-4F04-B8EA-F30415F2ECC9}"/>
              </a:ext>
            </a:extLst>
          </p:cNvPr>
          <p:cNvPicPr>
            <a:picLocks noChangeAspect="1"/>
          </p:cNvPicPr>
          <p:nvPr/>
        </p:nvPicPr>
        <p:blipFill>
          <a:blip r:embed="rId2"/>
          <a:stretch>
            <a:fillRect/>
          </a:stretch>
        </p:blipFill>
        <p:spPr>
          <a:xfrm>
            <a:off x="3992867" y="4883232"/>
            <a:ext cx="2908300" cy="736600"/>
          </a:xfrm>
          <a:prstGeom prst="rect">
            <a:avLst/>
          </a:prstGeom>
        </p:spPr>
      </p:pic>
    </p:spTree>
    <p:extLst>
      <p:ext uri="{BB962C8B-B14F-4D97-AF65-F5344CB8AC3E}">
        <p14:creationId xmlns:p14="http://schemas.microsoft.com/office/powerpoint/2010/main" val="144056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C061-593F-0714-C09D-58E131EEFFCB}"/>
              </a:ext>
            </a:extLst>
          </p:cNvPr>
          <p:cNvSpPr>
            <a:spLocks noGrp="1"/>
          </p:cNvSpPr>
          <p:nvPr>
            <p:ph type="title"/>
          </p:nvPr>
        </p:nvSpPr>
        <p:spPr/>
        <p:txBody>
          <a:bodyPr/>
          <a:lstStyle/>
          <a:p>
            <a:r>
              <a:rPr lang="en-US" dirty="0"/>
              <a:t>EBVC: Source Term Discretization; Code</a:t>
            </a:r>
          </a:p>
        </p:txBody>
      </p:sp>
      <p:sp>
        <p:nvSpPr>
          <p:cNvPr id="3" name="Slide Number Placeholder 2">
            <a:extLst>
              <a:ext uri="{FF2B5EF4-FFF2-40B4-BE49-F238E27FC236}">
                <a16:creationId xmlns:a16="http://schemas.microsoft.com/office/drawing/2014/main" id="{447A0768-92A3-098F-F44B-CC4E43C8161C}"/>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6335D352-6A3A-A3C0-4285-43D561FA8B71}"/>
              </a:ext>
            </a:extLst>
          </p:cNvPr>
          <p:cNvSpPr>
            <a:spLocks noGrp="1"/>
          </p:cNvSpPr>
          <p:nvPr>
            <p:ph sz="quarter" idx="11"/>
          </p:nvPr>
        </p:nvSpPr>
        <p:spPr/>
        <p:txBody>
          <a:bodyPr/>
          <a:lstStyle/>
          <a:p>
            <a:pPr marL="342900" indent="-342900">
              <a:buFont typeface="Arial" panose="020B0604020202020204" pitchFamily="34" charset="0"/>
              <a:buChar char="•"/>
            </a:pPr>
            <a:r>
              <a:rPr lang="en-US" dirty="0">
                <a:hlinkClick r:id="rId2"/>
              </a:rPr>
              <a:t>https://github.com/NaluCFD/Nalu/blob/master/src/user_functions/VariableDensityMixFracSrcNodeSuppAlg.C</a:t>
            </a:r>
            <a:endParaRPr lang="en-US" dirty="0"/>
          </a:p>
          <a:p>
            <a:endParaRPr lang="en-US" dirty="0"/>
          </a:p>
        </p:txBody>
      </p:sp>
      <p:pic>
        <p:nvPicPr>
          <p:cNvPr id="16" name="Picture 15">
            <a:extLst>
              <a:ext uri="{FF2B5EF4-FFF2-40B4-BE49-F238E27FC236}">
                <a16:creationId xmlns:a16="http://schemas.microsoft.com/office/drawing/2014/main" id="{4C7C70C1-6DCB-815E-A3EC-E86767E26AB6}"/>
              </a:ext>
            </a:extLst>
          </p:cNvPr>
          <p:cNvPicPr>
            <a:picLocks noChangeAspect="1"/>
          </p:cNvPicPr>
          <p:nvPr/>
        </p:nvPicPr>
        <p:blipFill>
          <a:blip r:embed="rId3"/>
          <a:stretch>
            <a:fillRect/>
          </a:stretch>
        </p:blipFill>
        <p:spPr>
          <a:xfrm>
            <a:off x="2052023" y="2045373"/>
            <a:ext cx="7363127" cy="4608576"/>
          </a:xfrm>
          <a:prstGeom prst="rect">
            <a:avLst/>
          </a:prstGeom>
        </p:spPr>
      </p:pic>
    </p:spTree>
    <p:extLst>
      <p:ext uri="{BB962C8B-B14F-4D97-AF65-F5344CB8AC3E}">
        <p14:creationId xmlns:p14="http://schemas.microsoft.com/office/powerpoint/2010/main" val="232574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9E1A-5F1D-398F-A23E-2BEC9BF2DB8E}"/>
              </a:ext>
            </a:extLst>
          </p:cNvPr>
          <p:cNvSpPr>
            <a:spLocks noGrp="1"/>
          </p:cNvSpPr>
          <p:nvPr>
            <p:ph type="title"/>
          </p:nvPr>
        </p:nvSpPr>
        <p:spPr/>
        <p:txBody>
          <a:bodyPr/>
          <a:lstStyle/>
          <a:p>
            <a:r>
              <a:rPr lang="en-US" dirty="0"/>
              <a:t>EBVC: Advection Term Discretization</a:t>
            </a:r>
          </a:p>
        </p:txBody>
      </p:sp>
      <p:sp>
        <p:nvSpPr>
          <p:cNvPr id="3" name="Slide Number Placeholder 2">
            <a:extLst>
              <a:ext uri="{FF2B5EF4-FFF2-40B4-BE49-F238E27FC236}">
                <a16:creationId xmlns:a16="http://schemas.microsoft.com/office/drawing/2014/main" id="{7C787FC1-3E18-9F7F-806D-EA059176FF5F}"/>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2C4A79FE-46E1-6F01-C882-F6CD9155E1BC}"/>
              </a:ext>
            </a:extLst>
          </p:cNvPr>
          <p:cNvSpPr>
            <a:spLocks noGrp="1"/>
          </p:cNvSpPr>
          <p:nvPr>
            <p:ph sz="quarter" idx="11"/>
          </p:nvPr>
        </p:nvSpPr>
        <p:spPr>
          <a:xfrm>
            <a:off x="647699" y="1409700"/>
            <a:ext cx="10096501" cy="5301066"/>
          </a:xfrm>
        </p:spPr>
        <p:txBody>
          <a:bodyPr>
            <a:normAutofit/>
          </a:bodyPr>
          <a:lstStyle/>
          <a:p>
            <a:pPr marL="342900" indent="-342900">
              <a:buFont typeface="Arial" panose="020B0604020202020204" pitchFamily="34" charset="0"/>
              <a:buChar char="•"/>
            </a:pPr>
            <a:r>
              <a:rPr lang="en-US" dirty="0"/>
              <a:t>For advection, we have transformed the volume integral to a surface integration</a:t>
            </a:r>
          </a:p>
          <a:p>
            <a:pPr marL="342900" indent="-342900">
              <a:buFont typeface="Arial" panose="020B0604020202020204" pitchFamily="34" charset="0"/>
              <a:buChar char="•"/>
            </a:pPr>
            <a:r>
              <a:rPr lang="en-US" dirty="0"/>
              <a:t>Therefore, a patch of edges are required for the full assembly at node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Recall, that the mass flow rate at an integration point is prescribed</a:t>
            </a:r>
          </a:p>
          <a:p>
            <a:pPr marL="342900" indent="-342900">
              <a:buFont typeface="Arial" panose="020B0604020202020204" pitchFamily="34" charset="0"/>
              <a:buChar char="•"/>
            </a:pPr>
            <a:r>
              <a:rPr lang="en-US" dirty="0"/>
              <a:t>Moreover, since the integration point is at the edge mid-point, </a:t>
            </a:r>
            <a:r>
              <a:rPr lang="en-US" dirty="0" err="1">
                <a:latin typeface="Symbol" pitchFamily="2" charset="2"/>
              </a:rPr>
              <a:t>f</a:t>
            </a:r>
            <a:r>
              <a:rPr lang="en-US" baseline="-25000" dirty="0" err="1"/>
              <a:t>ip</a:t>
            </a:r>
            <a:r>
              <a:rPr lang="en-US" dirty="0"/>
              <a:t> = (</a:t>
            </a:r>
            <a:r>
              <a:rPr lang="en-US" dirty="0" err="1">
                <a:latin typeface="Symbol" pitchFamily="2" charset="2"/>
              </a:rPr>
              <a:t>f</a:t>
            </a:r>
            <a:r>
              <a:rPr lang="en-US" baseline="30000" dirty="0" err="1"/>
              <a:t>R</a:t>
            </a:r>
            <a:r>
              <a:rPr lang="en-US" dirty="0"/>
              <a:t> + </a:t>
            </a:r>
            <a:r>
              <a:rPr lang="en-US" dirty="0" err="1">
                <a:latin typeface="Symbol" pitchFamily="2" charset="2"/>
              </a:rPr>
              <a:t>f</a:t>
            </a:r>
            <a:r>
              <a:rPr lang="en-US" baseline="30000" dirty="0" err="1"/>
              <a:t>L</a:t>
            </a:r>
            <a:r>
              <a:rPr lang="en-US" dirty="0"/>
              <a:t>)/2</a:t>
            </a:r>
          </a:p>
          <a:p>
            <a:r>
              <a:rPr lang="en-US" dirty="0"/>
              <a:t>This is a </a:t>
            </a:r>
            <a:r>
              <a:rPr lang="en-US" i="1" dirty="0"/>
              <a:t>central-</a:t>
            </a:r>
            <a:r>
              <a:rPr lang="en-US" dirty="0"/>
              <a:t> or </a:t>
            </a:r>
            <a:r>
              <a:rPr lang="en-US" i="1" dirty="0" err="1"/>
              <a:t>Galerkin</a:t>
            </a:r>
            <a:r>
              <a:rPr lang="en-US" i="1" dirty="0"/>
              <a:t>-based </a:t>
            </a:r>
            <a:r>
              <a:rPr lang="en-US" dirty="0"/>
              <a:t>advection operator; shown in </a:t>
            </a:r>
            <a:r>
              <a:rPr lang="en-US" u="sng" dirty="0"/>
              <a:t>conservative form,</a:t>
            </a:r>
            <a:r>
              <a:rPr lang="en-US" dirty="0"/>
              <a:t> </a:t>
            </a:r>
            <a:r>
              <a:rPr lang="en-US" dirty="0" err="1"/>
              <a:t>i.e</a:t>
            </a:r>
            <a:r>
              <a:rPr lang="en-US" dirty="0"/>
              <a:t>, is in divergence form and has been integrated-by-parts</a:t>
            </a:r>
            <a:endParaRPr lang="en-US" i="1" dirty="0"/>
          </a:p>
          <a:p>
            <a:endParaRPr lang="en-US" dirty="0"/>
          </a:p>
        </p:txBody>
      </p:sp>
      <p:grpSp>
        <p:nvGrpSpPr>
          <p:cNvPr id="6" name="Group 5">
            <a:extLst>
              <a:ext uri="{FF2B5EF4-FFF2-40B4-BE49-F238E27FC236}">
                <a16:creationId xmlns:a16="http://schemas.microsoft.com/office/drawing/2014/main" id="{61DE4D4D-7131-B4D0-B6A0-4A9E5553EAB2}"/>
              </a:ext>
            </a:extLst>
          </p:cNvPr>
          <p:cNvGrpSpPr/>
          <p:nvPr/>
        </p:nvGrpSpPr>
        <p:grpSpPr>
          <a:xfrm>
            <a:off x="309898" y="1919345"/>
            <a:ext cx="3358249" cy="3168978"/>
            <a:chOff x="476994" y="1089765"/>
            <a:chExt cx="3358249" cy="3168978"/>
          </a:xfrm>
        </p:grpSpPr>
        <p:grpSp>
          <p:nvGrpSpPr>
            <p:cNvPr id="7" name="Group 6">
              <a:extLst>
                <a:ext uri="{FF2B5EF4-FFF2-40B4-BE49-F238E27FC236}">
                  <a16:creationId xmlns:a16="http://schemas.microsoft.com/office/drawing/2014/main" id="{6681907C-4AEC-B9DE-A5D1-1CBD76DFE059}"/>
                </a:ext>
              </a:extLst>
            </p:cNvPr>
            <p:cNvGrpSpPr/>
            <p:nvPr/>
          </p:nvGrpSpPr>
          <p:grpSpPr>
            <a:xfrm>
              <a:off x="476994" y="1288270"/>
              <a:ext cx="3122851" cy="2800917"/>
              <a:chOff x="3991896" y="155054"/>
              <a:chExt cx="3122851" cy="2800917"/>
            </a:xfrm>
          </p:grpSpPr>
          <p:sp>
            <p:nvSpPr>
              <p:cNvPr id="17" name="Rectangle 16">
                <a:extLst>
                  <a:ext uri="{FF2B5EF4-FFF2-40B4-BE49-F238E27FC236}">
                    <a16:creationId xmlns:a16="http://schemas.microsoft.com/office/drawing/2014/main" id="{FFBB1E94-ADDB-3226-893A-7CD87699455C}"/>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8B81E20-1397-28BF-EB17-3F0B55D33925}"/>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DB0C1DDF-2E24-3F75-3D8F-17E3B884631F}"/>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056FA3A6-06F1-3638-3421-55A88CF2411E}"/>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F8B9E1E5-EC59-1F9B-FF7C-47BD2AB81296}"/>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ED0D65A9-0DBE-D844-C2D8-79F04E4BDD77}"/>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3" name="Straight Connector 22">
                <a:extLst>
                  <a:ext uri="{FF2B5EF4-FFF2-40B4-BE49-F238E27FC236}">
                    <a16:creationId xmlns:a16="http://schemas.microsoft.com/office/drawing/2014/main" id="{ED68F9D3-42CC-7933-3F20-5F0C73931F73}"/>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236FC2C-E1D4-FE3C-27A8-7F9EA3E65C9C}"/>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5" name="Oval 24">
                <a:extLst>
                  <a:ext uri="{FF2B5EF4-FFF2-40B4-BE49-F238E27FC236}">
                    <a16:creationId xmlns:a16="http://schemas.microsoft.com/office/drawing/2014/main" id="{26A73A19-4CCD-49B4-194D-A1B1C44D6266}"/>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C809285E-EA62-AB5A-050E-236A1C52D32E}"/>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8F5A2F75-6439-E7BC-6EBF-B6425B101DF4}"/>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2D5C178-2B70-B774-06B1-8A8414867D12}"/>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E87B74F1-C0EE-E7F0-5B11-D87E03272E4D}"/>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88B515FF-2F4A-0197-B19A-ADC713D532D6}"/>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1" name="Straight Connector 30">
                <a:extLst>
                  <a:ext uri="{FF2B5EF4-FFF2-40B4-BE49-F238E27FC236}">
                    <a16:creationId xmlns:a16="http://schemas.microsoft.com/office/drawing/2014/main" id="{CAB59F0E-EC8B-29E5-C310-532939A82CBF}"/>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2" name="Triangle 31">
                <a:extLst>
                  <a:ext uri="{FF2B5EF4-FFF2-40B4-BE49-F238E27FC236}">
                    <a16:creationId xmlns:a16="http://schemas.microsoft.com/office/drawing/2014/main" id="{6BA9A799-344E-EF42-7712-80B0D423B542}"/>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6F36C5C1-1924-92BA-A7CC-6AFB8FECC100}"/>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006C8E6D-EA0A-A4C8-60C8-F81FB7B35F48}"/>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riangle 34">
                <a:extLst>
                  <a:ext uri="{FF2B5EF4-FFF2-40B4-BE49-F238E27FC236}">
                    <a16:creationId xmlns:a16="http://schemas.microsoft.com/office/drawing/2014/main" id="{CD0951F2-AC20-1515-94A2-51977292D508}"/>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0B73F24-202F-5FC8-AFFD-8C8FE22D6177}"/>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B10ADF28-014F-0C42-5F57-1878723EC303}"/>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9" name="TextBox 8">
              <a:extLst>
                <a:ext uri="{FF2B5EF4-FFF2-40B4-BE49-F238E27FC236}">
                  <a16:creationId xmlns:a16="http://schemas.microsoft.com/office/drawing/2014/main" id="{36F20EED-9801-A1D8-9A8B-270969C7ED2C}"/>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10" name="TextBox 9">
              <a:extLst>
                <a:ext uri="{FF2B5EF4-FFF2-40B4-BE49-F238E27FC236}">
                  <a16:creationId xmlns:a16="http://schemas.microsoft.com/office/drawing/2014/main" id="{524422FF-9AD3-EF5A-7582-E1265B4AC20D}"/>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1" name="TextBox 10">
              <a:extLst>
                <a:ext uri="{FF2B5EF4-FFF2-40B4-BE49-F238E27FC236}">
                  <a16:creationId xmlns:a16="http://schemas.microsoft.com/office/drawing/2014/main" id="{4912F740-6E8F-9587-D4A7-125EF2BB4280}"/>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2" name="TextBox 11">
              <a:extLst>
                <a:ext uri="{FF2B5EF4-FFF2-40B4-BE49-F238E27FC236}">
                  <a16:creationId xmlns:a16="http://schemas.microsoft.com/office/drawing/2014/main" id="{DE81E1F5-1F42-E900-4348-E765510A7F14}"/>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3" name="TextBox 12">
              <a:extLst>
                <a:ext uri="{FF2B5EF4-FFF2-40B4-BE49-F238E27FC236}">
                  <a16:creationId xmlns:a16="http://schemas.microsoft.com/office/drawing/2014/main" id="{F7E2EA8A-2D2C-C78C-700C-0AB5B44B5740}"/>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4" name="TextBox 13">
              <a:extLst>
                <a:ext uri="{FF2B5EF4-FFF2-40B4-BE49-F238E27FC236}">
                  <a16:creationId xmlns:a16="http://schemas.microsoft.com/office/drawing/2014/main" id="{8719B232-F74B-9CA6-60C6-02E1E4525B69}"/>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5" name="TextBox 14">
              <a:extLst>
                <a:ext uri="{FF2B5EF4-FFF2-40B4-BE49-F238E27FC236}">
                  <a16:creationId xmlns:a16="http://schemas.microsoft.com/office/drawing/2014/main" id="{6AF7C6CC-831D-F50A-3230-1913FC4C5D0F}"/>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6" name="TextBox 15">
              <a:extLst>
                <a:ext uri="{FF2B5EF4-FFF2-40B4-BE49-F238E27FC236}">
                  <a16:creationId xmlns:a16="http://schemas.microsoft.com/office/drawing/2014/main" id="{9C579FF0-7490-034A-5F09-940F551AF257}"/>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7" name="Group 36">
            <a:extLst>
              <a:ext uri="{FF2B5EF4-FFF2-40B4-BE49-F238E27FC236}">
                <a16:creationId xmlns:a16="http://schemas.microsoft.com/office/drawing/2014/main" id="{89F0FCCC-FDBF-6227-3AB3-81E38578E727}"/>
              </a:ext>
            </a:extLst>
          </p:cNvPr>
          <p:cNvGrpSpPr/>
          <p:nvPr/>
        </p:nvGrpSpPr>
        <p:grpSpPr>
          <a:xfrm>
            <a:off x="6459032" y="2741901"/>
            <a:ext cx="2297823" cy="1143095"/>
            <a:chOff x="7874215" y="2879810"/>
            <a:chExt cx="2297823" cy="1143095"/>
          </a:xfrm>
        </p:grpSpPr>
        <p:grpSp>
          <p:nvGrpSpPr>
            <p:cNvPr id="38" name="Group 37">
              <a:extLst>
                <a:ext uri="{FF2B5EF4-FFF2-40B4-BE49-F238E27FC236}">
                  <a16:creationId xmlns:a16="http://schemas.microsoft.com/office/drawing/2014/main" id="{6F8C16CD-B9C9-0C20-188F-15ABAB5D6BFE}"/>
                </a:ext>
              </a:extLst>
            </p:cNvPr>
            <p:cNvGrpSpPr/>
            <p:nvPr/>
          </p:nvGrpSpPr>
          <p:grpSpPr>
            <a:xfrm>
              <a:off x="7874215" y="2879810"/>
              <a:ext cx="2297823" cy="1143095"/>
              <a:chOff x="6607947" y="1983715"/>
              <a:chExt cx="2297823" cy="1143095"/>
            </a:xfrm>
          </p:grpSpPr>
          <p:grpSp>
            <p:nvGrpSpPr>
              <p:cNvPr id="40" name="Group 39">
                <a:extLst>
                  <a:ext uri="{FF2B5EF4-FFF2-40B4-BE49-F238E27FC236}">
                    <a16:creationId xmlns:a16="http://schemas.microsoft.com/office/drawing/2014/main" id="{AE7B4224-0438-878F-9DD6-5FF86B8638AD}"/>
                  </a:ext>
                </a:extLst>
              </p:cNvPr>
              <p:cNvGrpSpPr/>
              <p:nvPr/>
            </p:nvGrpSpPr>
            <p:grpSpPr>
              <a:xfrm>
                <a:off x="6611667" y="1983715"/>
                <a:ext cx="1652865" cy="1143095"/>
                <a:chOff x="6004561" y="2713620"/>
                <a:chExt cx="1652865" cy="1143095"/>
              </a:xfrm>
            </p:grpSpPr>
            <p:cxnSp>
              <p:nvCxnSpPr>
                <p:cNvPr id="44" name="Straight Connector 43">
                  <a:extLst>
                    <a:ext uri="{FF2B5EF4-FFF2-40B4-BE49-F238E27FC236}">
                      <a16:creationId xmlns:a16="http://schemas.microsoft.com/office/drawing/2014/main" id="{02C25B23-50AA-EC99-F853-0767F3B0334B}"/>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5" name="Straight Connector 44">
                  <a:extLst>
                    <a:ext uri="{FF2B5EF4-FFF2-40B4-BE49-F238E27FC236}">
                      <a16:creationId xmlns:a16="http://schemas.microsoft.com/office/drawing/2014/main" id="{970CA468-CD44-D169-9553-55CD1CC492D3}"/>
                    </a:ext>
                  </a:extLst>
                </p:cNvPr>
                <p:cNvCxnSpPr>
                  <a:cxnSpLocks/>
                  <a:endCxn id="47"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6" name="Oval 45">
                  <a:extLst>
                    <a:ext uri="{FF2B5EF4-FFF2-40B4-BE49-F238E27FC236}">
                      <a16:creationId xmlns:a16="http://schemas.microsoft.com/office/drawing/2014/main" id="{23E021B8-0F82-B444-3A36-8C392EE0DA92}"/>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4C0A617E-F251-3F17-81BD-A3E240B4B580}"/>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Connector 47">
                  <a:extLst>
                    <a:ext uri="{FF2B5EF4-FFF2-40B4-BE49-F238E27FC236}">
                      <a16:creationId xmlns:a16="http://schemas.microsoft.com/office/drawing/2014/main" id="{69D9712E-E31E-D7D5-A1FB-2B3806DD9A51}"/>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9" name="Triangle 48">
                  <a:extLst>
                    <a:ext uri="{FF2B5EF4-FFF2-40B4-BE49-F238E27FC236}">
                      <a16:creationId xmlns:a16="http://schemas.microsoft.com/office/drawing/2014/main" id="{59E675EB-19AD-77D4-B8B0-34CF41F51C98}"/>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1" name="TextBox 40">
                <a:extLst>
                  <a:ext uri="{FF2B5EF4-FFF2-40B4-BE49-F238E27FC236}">
                    <a16:creationId xmlns:a16="http://schemas.microsoft.com/office/drawing/2014/main" id="{02E9C783-9D01-FE5D-F999-8CB47AF7031F}"/>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2" name="TextBox 41">
                <a:extLst>
                  <a:ext uri="{FF2B5EF4-FFF2-40B4-BE49-F238E27FC236}">
                    <a16:creationId xmlns:a16="http://schemas.microsoft.com/office/drawing/2014/main" id="{48AA6DF7-B000-E5A9-5214-26C107B13BE8}"/>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3" name="TextBox 42">
                <a:extLst>
                  <a:ext uri="{FF2B5EF4-FFF2-40B4-BE49-F238E27FC236}">
                    <a16:creationId xmlns:a16="http://schemas.microsoft.com/office/drawing/2014/main" id="{C853278E-060D-9812-411B-45573FC77156}"/>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9" name="Straight Arrow Connector 38">
              <a:extLst>
                <a:ext uri="{FF2B5EF4-FFF2-40B4-BE49-F238E27FC236}">
                  <a16:creationId xmlns:a16="http://schemas.microsoft.com/office/drawing/2014/main" id="{BD4FAA80-5F47-3FC8-8266-E1E0C22C4674}"/>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50" name="Group 49">
            <a:extLst>
              <a:ext uri="{FF2B5EF4-FFF2-40B4-BE49-F238E27FC236}">
                <a16:creationId xmlns:a16="http://schemas.microsoft.com/office/drawing/2014/main" id="{0B64A8AF-5748-70D4-967C-A9453DCEB1F4}"/>
              </a:ext>
            </a:extLst>
          </p:cNvPr>
          <p:cNvGrpSpPr/>
          <p:nvPr/>
        </p:nvGrpSpPr>
        <p:grpSpPr>
          <a:xfrm>
            <a:off x="3729508" y="2752737"/>
            <a:ext cx="2134985" cy="1380431"/>
            <a:chOff x="4824667" y="2873876"/>
            <a:chExt cx="2134985" cy="1380431"/>
          </a:xfrm>
        </p:grpSpPr>
        <p:grpSp>
          <p:nvGrpSpPr>
            <p:cNvPr id="51" name="Group 50">
              <a:extLst>
                <a:ext uri="{FF2B5EF4-FFF2-40B4-BE49-F238E27FC236}">
                  <a16:creationId xmlns:a16="http://schemas.microsoft.com/office/drawing/2014/main" id="{F328BF7A-612C-2A05-8E70-5DC5F146E731}"/>
                </a:ext>
              </a:extLst>
            </p:cNvPr>
            <p:cNvGrpSpPr/>
            <p:nvPr/>
          </p:nvGrpSpPr>
          <p:grpSpPr>
            <a:xfrm>
              <a:off x="4824667" y="2873876"/>
              <a:ext cx="2134985" cy="1380431"/>
              <a:chOff x="4363705" y="1968542"/>
              <a:chExt cx="2134985" cy="1380431"/>
            </a:xfrm>
          </p:grpSpPr>
          <p:grpSp>
            <p:nvGrpSpPr>
              <p:cNvPr id="53" name="Group 52">
                <a:extLst>
                  <a:ext uri="{FF2B5EF4-FFF2-40B4-BE49-F238E27FC236}">
                    <a16:creationId xmlns:a16="http://schemas.microsoft.com/office/drawing/2014/main" id="{DCD5C983-8201-E7CD-018C-4136B33CF6B9}"/>
                  </a:ext>
                </a:extLst>
              </p:cNvPr>
              <p:cNvGrpSpPr/>
              <p:nvPr/>
            </p:nvGrpSpPr>
            <p:grpSpPr>
              <a:xfrm>
                <a:off x="4407089" y="1968542"/>
                <a:ext cx="1652866" cy="1380431"/>
                <a:chOff x="4151842" y="1790494"/>
                <a:chExt cx="1652866" cy="1380431"/>
              </a:xfrm>
            </p:grpSpPr>
            <p:cxnSp>
              <p:nvCxnSpPr>
                <p:cNvPr id="57" name="Straight Connector 56">
                  <a:extLst>
                    <a:ext uri="{FF2B5EF4-FFF2-40B4-BE49-F238E27FC236}">
                      <a16:creationId xmlns:a16="http://schemas.microsoft.com/office/drawing/2014/main" id="{AC5A6BC7-225B-0B1E-A9FF-59C47084AC54}"/>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FB9B0481-FBE5-DF8E-7874-3149A1AB0F29}"/>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59" name="Straight Connector 58">
                  <a:extLst>
                    <a:ext uri="{FF2B5EF4-FFF2-40B4-BE49-F238E27FC236}">
                      <a16:creationId xmlns:a16="http://schemas.microsoft.com/office/drawing/2014/main" id="{0D4150F9-DB97-1B12-4450-04F22390AFCE}"/>
                    </a:ext>
                  </a:extLst>
                </p:cNvPr>
                <p:cNvCxnSpPr>
                  <a:cxnSpLocks/>
                  <a:stCxn id="61"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60" name="Oval 59">
                  <a:extLst>
                    <a:ext uri="{FF2B5EF4-FFF2-40B4-BE49-F238E27FC236}">
                      <a16:creationId xmlns:a16="http://schemas.microsoft.com/office/drawing/2014/main" id="{00BAC6DF-5EE9-DB27-0361-312ECFB85703}"/>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6E753F3A-F05D-9624-AC49-5EB7B2A46255}"/>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Triangle 61">
                  <a:extLst>
                    <a:ext uri="{FF2B5EF4-FFF2-40B4-BE49-F238E27FC236}">
                      <a16:creationId xmlns:a16="http://schemas.microsoft.com/office/drawing/2014/main" id="{3DCCA20E-1924-ED6C-DAE9-8A3A432D1191}"/>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E90418D9-BBCA-ACAD-1E21-EF5C90C196CD}"/>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55" name="TextBox 54">
                <a:extLst>
                  <a:ext uri="{FF2B5EF4-FFF2-40B4-BE49-F238E27FC236}">
                    <a16:creationId xmlns:a16="http://schemas.microsoft.com/office/drawing/2014/main" id="{A3EA24A0-9102-BA6E-F747-B46F51ACACC0}"/>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56" name="TextBox 55">
                <a:extLst>
                  <a:ext uri="{FF2B5EF4-FFF2-40B4-BE49-F238E27FC236}">
                    <a16:creationId xmlns:a16="http://schemas.microsoft.com/office/drawing/2014/main" id="{06A5D01D-4C9F-0CC4-3593-DD85B3B360F5}"/>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52" name="Straight Arrow Connector 51">
              <a:extLst>
                <a:ext uri="{FF2B5EF4-FFF2-40B4-BE49-F238E27FC236}">
                  <a16:creationId xmlns:a16="http://schemas.microsoft.com/office/drawing/2014/main" id="{7CD73B73-D2BA-2FE8-AAA5-5346A79A011E}"/>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pic>
        <p:nvPicPr>
          <p:cNvPr id="63" name="Picture 62">
            <a:extLst>
              <a:ext uri="{FF2B5EF4-FFF2-40B4-BE49-F238E27FC236}">
                <a16:creationId xmlns:a16="http://schemas.microsoft.com/office/drawing/2014/main" id="{8633941A-EBD9-1FDF-9E02-01E927B167E9}"/>
              </a:ext>
            </a:extLst>
          </p:cNvPr>
          <p:cNvPicPr>
            <a:picLocks noChangeAspect="1"/>
          </p:cNvPicPr>
          <p:nvPr/>
        </p:nvPicPr>
        <p:blipFill>
          <a:blip r:embed="rId2"/>
          <a:stretch>
            <a:fillRect/>
          </a:stretch>
        </p:blipFill>
        <p:spPr>
          <a:xfrm>
            <a:off x="4249648" y="4072279"/>
            <a:ext cx="6045200" cy="762000"/>
          </a:xfrm>
          <a:prstGeom prst="rect">
            <a:avLst/>
          </a:prstGeom>
        </p:spPr>
      </p:pic>
    </p:spTree>
    <p:extLst>
      <p:ext uri="{BB962C8B-B14F-4D97-AF65-F5344CB8AC3E}">
        <p14:creationId xmlns:p14="http://schemas.microsoft.com/office/powerpoint/2010/main" val="383959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9E1A-5F1D-398F-A23E-2BEC9BF2DB8E}"/>
              </a:ext>
            </a:extLst>
          </p:cNvPr>
          <p:cNvSpPr>
            <a:spLocks noGrp="1"/>
          </p:cNvSpPr>
          <p:nvPr>
            <p:ph type="title"/>
          </p:nvPr>
        </p:nvSpPr>
        <p:spPr/>
        <p:txBody>
          <a:bodyPr/>
          <a:lstStyle/>
          <a:p>
            <a:r>
              <a:rPr lang="en-US" dirty="0"/>
              <a:t>EBVC: Advection Term Discretization</a:t>
            </a:r>
          </a:p>
        </p:txBody>
      </p:sp>
      <p:sp>
        <p:nvSpPr>
          <p:cNvPr id="3" name="Slide Number Placeholder 2">
            <a:extLst>
              <a:ext uri="{FF2B5EF4-FFF2-40B4-BE49-F238E27FC236}">
                <a16:creationId xmlns:a16="http://schemas.microsoft.com/office/drawing/2014/main" id="{7C787FC1-3E18-9F7F-806D-EA059176FF5F}"/>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2C4A79FE-46E1-6F01-C882-F6CD9155E1BC}"/>
              </a:ext>
            </a:extLst>
          </p:cNvPr>
          <p:cNvSpPr>
            <a:spLocks noGrp="1"/>
          </p:cNvSpPr>
          <p:nvPr>
            <p:ph sz="quarter" idx="11"/>
          </p:nvPr>
        </p:nvSpPr>
        <p:spPr>
          <a:xfrm>
            <a:off x="647699" y="1409700"/>
            <a:ext cx="10096501" cy="5301066"/>
          </a:xfrm>
        </p:spPr>
        <p:txBody>
          <a:bodyPr>
            <a:normAutofit/>
          </a:bodyPr>
          <a:lstStyle/>
          <a:p>
            <a:pPr marL="342900" indent="-342900">
              <a:buFont typeface="Arial" panose="020B0604020202020204" pitchFamily="34" charset="0"/>
              <a:buChar char="•"/>
            </a:pPr>
            <a:r>
              <a:rPr lang="en-US" dirty="0"/>
              <a:t>For advection, we have transformed the volume integral to a surface integration</a:t>
            </a:r>
          </a:p>
          <a:p>
            <a:pPr marL="342900" indent="-342900">
              <a:buFont typeface="Arial" panose="020B0604020202020204" pitchFamily="34" charset="0"/>
              <a:buChar char="•"/>
            </a:pPr>
            <a:r>
              <a:rPr lang="en-US" dirty="0"/>
              <a:t>Therefore, a patch of edges are required for the full assembly at node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Recall, that the mass flow rate at an integration point is prescribed</a:t>
            </a:r>
          </a:p>
          <a:p>
            <a:pPr marL="342900" indent="-342900">
              <a:buFont typeface="Arial" panose="020B0604020202020204" pitchFamily="34" charset="0"/>
              <a:buChar char="•"/>
            </a:pPr>
            <a:r>
              <a:rPr lang="en-US" dirty="0"/>
              <a:t>Moreover, since the integration point is at the edge mid-point, </a:t>
            </a:r>
            <a:r>
              <a:rPr lang="en-US" dirty="0" err="1">
                <a:latin typeface="Symbol" pitchFamily="2" charset="2"/>
              </a:rPr>
              <a:t>f</a:t>
            </a:r>
            <a:r>
              <a:rPr lang="en-US" baseline="-25000" dirty="0" err="1"/>
              <a:t>ip</a:t>
            </a:r>
            <a:r>
              <a:rPr lang="en-US" dirty="0"/>
              <a:t> = (</a:t>
            </a:r>
            <a:r>
              <a:rPr lang="en-US" dirty="0" err="1">
                <a:latin typeface="Symbol" pitchFamily="2" charset="2"/>
              </a:rPr>
              <a:t>f</a:t>
            </a:r>
            <a:r>
              <a:rPr lang="en-US" baseline="30000" dirty="0" err="1"/>
              <a:t>R</a:t>
            </a:r>
            <a:r>
              <a:rPr lang="en-US" dirty="0"/>
              <a:t> + </a:t>
            </a:r>
            <a:r>
              <a:rPr lang="en-US" dirty="0" err="1">
                <a:latin typeface="Symbol" pitchFamily="2" charset="2"/>
              </a:rPr>
              <a:t>f</a:t>
            </a:r>
            <a:r>
              <a:rPr lang="en-US" baseline="30000" dirty="0" err="1"/>
              <a:t>L</a:t>
            </a:r>
            <a:r>
              <a:rPr lang="en-US" dirty="0"/>
              <a:t>)/2</a:t>
            </a:r>
          </a:p>
          <a:p>
            <a:r>
              <a:rPr lang="en-US" dirty="0"/>
              <a:t>This is a </a:t>
            </a:r>
            <a:r>
              <a:rPr lang="en-US" i="1" dirty="0"/>
              <a:t>central-</a:t>
            </a:r>
            <a:r>
              <a:rPr lang="en-US" dirty="0"/>
              <a:t> or </a:t>
            </a:r>
            <a:r>
              <a:rPr lang="en-US" i="1" dirty="0" err="1"/>
              <a:t>Galerkin</a:t>
            </a:r>
            <a:r>
              <a:rPr lang="en-US" i="1" dirty="0"/>
              <a:t>-based </a:t>
            </a:r>
            <a:r>
              <a:rPr lang="en-US" dirty="0"/>
              <a:t>advection operator; shown in </a:t>
            </a:r>
            <a:r>
              <a:rPr lang="en-US" u="sng" dirty="0"/>
              <a:t>conservative form,</a:t>
            </a:r>
            <a:r>
              <a:rPr lang="en-US" dirty="0"/>
              <a:t> </a:t>
            </a:r>
            <a:r>
              <a:rPr lang="en-US" dirty="0" err="1"/>
              <a:t>i.e</a:t>
            </a:r>
            <a:r>
              <a:rPr lang="en-US" dirty="0"/>
              <a:t>, is in divergence form and has been integrated-by-parts</a:t>
            </a:r>
            <a:endParaRPr lang="en-US" i="1" dirty="0"/>
          </a:p>
          <a:p>
            <a:endParaRPr lang="en-US" dirty="0"/>
          </a:p>
        </p:txBody>
      </p:sp>
      <p:grpSp>
        <p:nvGrpSpPr>
          <p:cNvPr id="6" name="Group 5">
            <a:extLst>
              <a:ext uri="{FF2B5EF4-FFF2-40B4-BE49-F238E27FC236}">
                <a16:creationId xmlns:a16="http://schemas.microsoft.com/office/drawing/2014/main" id="{61DE4D4D-7131-B4D0-B6A0-4A9E5553EAB2}"/>
              </a:ext>
            </a:extLst>
          </p:cNvPr>
          <p:cNvGrpSpPr/>
          <p:nvPr/>
        </p:nvGrpSpPr>
        <p:grpSpPr>
          <a:xfrm>
            <a:off x="309898" y="1919345"/>
            <a:ext cx="3358249" cy="3168978"/>
            <a:chOff x="476994" y="1089765"/>
            <a:chExt cx="3358249" cy="3168978"/>
          </a:xfrm>
        </p:grpSpPr>
        <p:grpSp>
          <p:nvGrpSpPr>
            <p:cNvPr id="7" name="Group 6">
              <a:extLst>
                <a:ext uri="{FF2B5EF4-FFF2-40B4-BE49-F238E27FC236}">
                  <a16:creationId xmlns:a16="http://schemas.microsoft.com/office/drawing/2014/main" id="{6681907C-4AEC-B9DE-A5D1-1CBD76DFE059}"/>
                </a:ext>
              </a:extLst>
            </p:cNvPr>
            <p:cNvGrpSpPr/>
            <p:nvPr/>
          </p:nvGrpSpPr>
          <p:grpSpPr>
            <a:xfrm>
              <a:off x="476994" y="1288270"/>
              <a:ext cx="3122851" cy="2800917"/>
              <a:chOff x="3991896" y="155054"/>
              <a:chExt cx="3122851" cy="2800917"/>
            </a:xfrm>
          </p:grpSpPr>
          <p:sp>
            <p:nvSpPr>
              <p:cNvPr id="17" name="Rectangle 16">
                <a:extLst>
                  <a:ext uri="{FF2B5EF4-FFF2-40B4-BE49-F238E27FC236}">
                    <a16:creationId xmlns:a16="http://schemas.microsoft.com/office/drawing/2014/main" id="{FFBB1E94-ADDB-3226-893A-7CD87699455C}"/>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8B81E20-1397-28BF-EB17-3F0B55D33925}"/>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DB0C1DDF-2E24-3F75-3D8F-17E3B884631F}"/>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056FA3A6-06F1-3638-3421-55A88CF2411E}"/>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F8B9E1E5-EC59-1F9B-FF7C-47BD2AB81296}"/>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ED0D65A9-0DBE-D844-C2D8-79F04E4BDD77}"/>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3" name="Straight Connector 22">
                <a:extLst>
                  <a:ext uri="{FF2B5EF4-FFF2-40B4-BE49-F238E27FC236}">
                    <a16:creationId xmlns:a16="http://schemas.microsoft.com/office/drawing/2014/main" id="{ED68F9D3-42CC-7933-3F20-5F0C73931F73}"/>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236FC2C-E1D4-FE3C-27A8-7F9EA3E65C9C}"/>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5" name="Oval 24">
                <a:extLst>
                  <a:ext uri="{FF2B5EF4-FFF2-40B4-BE49-F238E27FC236}">
                    <a16:creationId xmlns:a16="http://schemas.microsoft.com/office/drawing/2014/main" id="{26A73A19-4CCD-49B4-194D-A1B1C44D6266}"/>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C809285E-EA62-AB5A-050E-236A1C52D32E}"/>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8F5A2F75-6439-E7BC-6EBF-B6425B101DF4}"/>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2D5C178-2B70-B774-06B1-8A8414867D12}"/>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E87B74F1-C0EE-E7F0-5B11-D87E03272E4D}"/>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88B515FF-2F4A-0197-B19A-ADC713D532D6}"/>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1" name="Straight Connector 30">
                <a:extLst>
                  <a:ext uri="{FF2B5EF4-FFF2-40B4-BE49-F238E27FC236}">
                    <a16:creationId xmlns:a16="http://schemas.microsoft.com/office/drawing/2014/main" id="{CAB59F0E-EC8B-29E5-C310-532939A82CBF}"/>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2" name="Triangle 31">
                <a:extLst>
                  <a:ext uri="{FF2B5EF4-FFF2-40B4-BE49-F238E27FC236}">
                    <a16:creationId xmlns:a16="http://schemas.microsoft.com/office/drawing/2014/main" id="{6BA9A799-344E-EF42-7712-80B0D423B542}"/>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6F36C5C1-1924-92BA-A7CC-6AFB8FECC100}"/>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006C8E6D-EA0A-A4C8-60C8-F81FB7B35F48}"/>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riangle 34">
                <a:extLst>
                  <a:ext uri="{FF2B5EF4-FFF2-40B4-BE49-F238E27FC236}">
                    <a16:creationId xmlns:a16="http://schemas.microsoft.com/office/drawing/2014/main" id="{CD0951F2-AC20-1515-94A2-51977292D508}"/>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0B73F24-202F-5FC8-AFFD-8C8FE22D6177}"/>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B10ADF28-014F-0C42-5F57-1878723EC303}"/>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9" name="TextBox 8">
              <a:extLst>
                <a:ext uri="{FF2B5EF4-FFF2-40B4-BE49-F238E27FC236}">
                  <a16:creationId xmlns:a16="http://schemas.microsoft.com/office/drawing/2014/main" id="{36F20EED-9801-A1D8-9A8B-270969C7ED2C}"/>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10" name="TextBox 9">
              <a:extLst>
                <a:ext uri="{FF2B5EF4-FFF2-40B4-BE49-F238E27FC236}">
                  <a16:creationId xmlns:a16="http://schemas.microsoft.com/office/drawing/2014/main" id="{524422FF-9AD3-EF5A-7582-E1265B4AC20D}"/>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1" name="TextBox 10">
              <a:extLst>
                <a:ext uri="{FF2B5EF4-FFF2-40B4-BE49-F238E27FC236}">
                  <a16:creationId xmlns:a16="http://schemas.microsoft.com/office/drawing/2014/main" id="{4912F740-6E8F-9587-D4A7-125EF2BB4280}"/>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2" name="TextBox 11">
              <a:extLst>
                <a:ext uri="{FF2B5EF4-FFF2-40B4-BE49-F238E27FC236}">
                  <a16:creationId xmlns:a16="http://schemas.microsoft.com/office/drawing/2014/main" id="{DE81E1F5-1F42-E900-4348-E765510A7F14}"/>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3" name="TextBox 12">
              <a:extLst>
                <a:ext uri="{FF2B5EF4-FFF2-40B4-BE49-F238E27FC236}">
                  <a16:creationId xmlns:a16="http://schemas.microsoft.com/office/drawing/2014/main" id="{F7E2EA8A-2D2C-C78C-700C-0AB5B44B5740}"/>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4" name="TextBox 13">
              <a:extLst>
                <a:ext uri="{FF2B5EF4-FFF2-40B4-BE49-F238E27FC236}">
                  <a16:creationId xmlns:a16="http://schemas.microsoft.com/office/drawing/2014/main" id="{8719B232-F74B-9CA6-60C6-02E1E4525B69}"/>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5" name="TextBox 14">
              <a:extLst>
                <a:ext uri="{FF2B5EF4-FFF2-40B4-BE49-F238E27FC236}">
                  <a16:creationId xmlns:a16="http://schemas.microsoft.com/office/drawing/2014/main" id="{6AF7C6CC-831D-F50A-3230-1913FC4C5D0F}"/>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6" name="TextBox 15">
              <a:extLst>
                <a:ext uri="{FF2B5EF4-FFF2-40B4-BE49-F238E27FC236}">
                  <a16:creationId xmlns:a16="http://schemas.microsoft.com/office/drawing/2014/main" id="{9C579FF0-7490-034A-5F09-940F551AF257}"/>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7" name="Group 36">
            <a:extLst>
              <a:ext uri="{FF2B5EF4-FFF2-40B4-BE49-F238E27FC236}">
                <a16:creationId xmlns:a16="http://schemas.microsoft.com/office/drawing/2014/main" id="{89F0FCCC-FDBF-6227-3AB3-81E38578E727}"/>
              </a:ext>
            </a:extLst>
          </p:cNvPr>
          <p:cNvGrpSpPr/>
          <p:nvPr/>
        </p:nvGrpSpPr>
        <p:grpSpPr>
          <a:xfrm>
            <a:off x="6459032" y="2741901"/>
            <a:ext cx="2297823" cy="1143095"/>
            <a:chOff x="7874215" y="2879810"/>
            <a:chExt cx="2297823" cy="1143095"/>
          </a:xfrm>
        </p:grpSpPr>
        <p:grpSp>
          <p:nvGrpSpPr>
            <p:cNvPr id="38" name="Group 37">
              <a:extLst>
                <a:ext uri="{FF2B5EF4-FFF2-40B4-BE49-F238E27FC236}">
                  <a16:creationId xmlns:a16="http://schemas.microsoft.com/office/drawing/2014/main" id="{6F8C16CD-B9C9-0C20-188F-15ABAB5D6BFE}"/>
                </a:ext>
              </a:extLst>
            </p:cNvPr>
            <p:cNvGrpSpPr/>
            <p:nvPr/>
          </p:nvGrpSpPr>
          <p:grpSpPr>
            <a:xfrm>
              <a:off x="7874215" y="2879810"/>
              <a:ext cx="2297823" cy="1143095"/>
              <a:chOff x="6607947" y="1983715"/>
              <a:chExt cx="2297823" cy="1143095"/>
            </a:xfrm>
          </p:grpSpPr>
          <p:grpSp>
            <p:nvGrpSpPr>
              <p:cNvPr id="40" name="Group 39">
                <a:extLst>
                  <a:ext uri="{FF2B5EF4-FFF2-40B4-BE49-F238E27FC236}">
                    <a16:creationId xmlns:a16="http://schemas.microsoft.com/office/drawing/2014/main" id="{AE7B4224-0438-878F-9DD6-5FF86B8638AD}"/>
                  </a:ext>
                </a:extLst>
              </p:cNvPr>
              <p:cNvGrpSpPr/>
              <p:nvPr/>
            </p:nvGrpSpPr>
            <p:grpSpPr>
              <a:xfrm>
                <a:off x="6611667" y="1983715"/>
                <a:ext cx="1652865" cy="1143095"/>
                <a:chOff x="6004561" y="2713620"/>
                <a:chExt cx="1652865" cy="1143095"/>
              </a:xfrm>
            </p:grpSpPr>
            <p:cxnSp>
              <p:nvCxnSpPr>
                <p:cNvPr id="44" name="Straight Connector 43">
                  <a:extLst>
                    <a:ext uri="{FF2B5EF4-FFF2-40B4-BE49-F238E27FC236}">
                      <a16:creationId xmlns:a16="http://schemas.microsoft.com/office/drawing/2014/main" id="{02C25B23-50AA-EC99-F853-0767F3B0334B}"/>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5" name="Straight Connector 44">
                  <a:extLst>
                    <a:ext uri="{FF2B5EF4-FFF2-40B4-BE49-F238E27FC236}">
                      <a16:creationId xmlns:a16="http://schemas.microsoft.com/office/drawing/2014/main" id="{970CA468-CD44-D169-9553-55CD1CC492D3}"/>
                    </a:ext>
                  </a:extLst>
                </p:cNvPr>
                <p:cNvCxnSpPr>
                  <a:cxnSpLocks/>
                  <a:endCxn id="47"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6" name="Oval 45">
                  <a:extLst>
                    <a:ext uri="{FF2B5EF4-FFF2-40B4-BE49-F238E27FC236}">
                      <a16:creationId xmlns:a16="http://schemas.microsoft.com/office/drawing/2014/main" id="{23E021B8-0F82-B444-3A36-8C392EE0DA92}"/>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4C0A617E-F251-3F17-81BD-A3E240B4B580}"/>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Connector 47">
                  <a:extLst>
                    <a:ext uri="{FF2B5EF4-FFF2-40B4-BE49-F238E27FC236}">
                      <a16:creationId xmlns:a16="http://schemas.microsoft.com/office/drawing/2014/main" id="{69D9712E-E31E-D7D5-A1FB-2B3806DD9A51}"/>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9" name="Triangle 48">
                  <a:extLst>
                    <a:ext uri="{FF2B5EF4-FFF2-40B4-BE49-F238E27FC236}">
                      <a16:creationId xmlns:a16="http://schemas.microsoft.com/office/drawing/2014/main" id="{59E675EB-19AD-77D4-B8B0-34CF41F51C98}"/>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1" name="TextBox 40">
                <a:extLst>
                  <a:ext uri="{FF2B5EF4-FFF2-40B4-BE49-F238E27FC236}">
                    <a16:creationId xmlns:a16="http://schemas.microsoft.com/office/drawing/2014/main" id="{02E9C783-9D01-FE5D-F999-8CB47AF7031F}"/>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2" name="TextBox 41">
                <a:extLst>
                  <a:ext uri="{FF2B5EF4-FFF2-40B4-BE49-F238E27FC236}">
                    <a16:creationId xmlns:a16="http://schemas.microsoft.com/office/drawing/2014/main" id="{48AA6DF7-B000-E5A9-5214-26C107B13BE8}"/>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3" name="TextBox 42">
                <a:extLst>
                  <a:ext uri="{FF2B5EF4-FFF2-40B4-BE49-F238E27FC236}">
                    <a16:creationId xmlns:a16="http://schemas.microsoft.com/office/drawing/2014/main" id="{C853278E-060D-9812-411B-45573FC77156}"/>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9" name="Straight Arrow Connector 38">
              <a:extLst>
                <a:ext uri="{FF2B5EF4-FFF2-40B4-BE49-F238E27FC236}">
                  <a16:creationId xmlns:a16="http://schemas.microsoft.com/office/drawing/2014/main" id="{BD4FAA80-5F47-3FC8-8266-E1E0C22C4674}"/>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50" name="Group 49">
            <a:extLst>
              <a:ext uri="{FF2B5EF4-FFF2-40B4-BE49-F238E27FC236}">
                <a16:creationId xmlns:a16="http://schemas.microsoft.com/office/drawing/2014/main" id="{0B64A8AF-5748-70D4-967C-A9453DCEB1F4}"/>
              </a:ext>
            </a:extLst>
          </p:cNvPr>
          <p:cNvGrpSpPr/>
          <p:nvPr/>
        </p:nvGrpSpPr>
        <p:grpSpPr>
          <a:xfrm>
            <a:off x="3729508" y="2752737"/>
            <a:ext cx="2134985" cy="1380431"/>
            <a:chOff x="4824667" y="2873876"/>
            <a:chExt cx="2134985" cy="1380431"/>
          </a:xfrm>
        </p:grpSpPr>
        <p:grpSp>
          <p:nvGrpSpPr>
            <p:cNvPr id="51" name="Group 50">
              <a:extLst>
                <a:ext uri="{FF2B5EF4-FFF2-40B4-BE49-F238E27FC236}">
                  <a16:creationId xmlns:a16="http://schemas.microsoft.com/office/drawing/2014/main" id="{F328BF7A-612C-2A05-8E70-5DC5F146E731}"/>
                </a:ext>
              </a:extLst>
            </p:cNvPr>
            <p:cNvGrpSpPr/>
            <p:nvPr/>
          </p:nvGrpSpPr>
          <p:grpSpPr>
            <a:xfrm>
              <a:off x="4824667" y="2873876"/>
              <a:ext cx="2134985" cy="1380431"/>
              <a:chOff x="4363705" y="1968542"/>
              <a:chExt cx="2134985" cy="1380431"/>
            </a:xfrm>
          </p:grpSpPr>
          <p:grpSp>
            <p:nvGrpSpPr>
              <p:cNvPr id="53" name="Group 52">
                <a:extLst>
                  <a:ext uri="{FF2B5EF4-FFF2-40B4-BE49-F238E27FC236}">
                    <a16:creationId xmlns:a16="http://schemas.microsoft.com/office/drawing/2014/main" id="{DCD5C983-8201-E7CD-018C-4136B33CF6B9}"/>
                  </a:ext>
                </a:extLst>
              </p:cNvPr>
              <p:cNvGrpSpPr/>
              <p:nvPr/>
            </p:nvGrpSpPr>
            <p:grpSpPr>
              <a:xfrm>
                <a:off x="4407089" y="1968542"/>
                <a:ext cx="1652866" cy="1380431"/>
                <a:chOff x="4151842" y="1790494"/>
                <a:chExt cx="1652866" cy="1380431"/>
              </a:xfrm>
            </p:grpSpPr>
            <p:cxnSp>
              <p:nvCxnSpPr>
                <p:cNvPr id="57" name="Straight Connector 56">
                  <a:extLst>
                    <a:ext uri="{FF2B5EF4-FFF2-40B4-BE49-F238E27FC236}">
                      <a16:creationId xmlns:a16="http://schemas.microsoft.com/office/drawing/2014/main" id="{AC5A6BC7-225B-0B1E-A9FF-59C47084AC54}"/>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FB9B0481-FBE5-DF8E-7874-3149A1AB0F29}"/>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59" name="Straight Connector 58">
                  <a:extLst>
                    <a:ext uri="{FF2B5EF4-FFF2-40B4-BE49-F238E27FC236}">
                      <a16:creationId xmlns:a16="http://schemas.microsoft.com/office/drawing/2014/main" id="{0D4150F9-DB97-1B12-4450-04F22390AFCE}"/>
                    </a:ext>
                  </a:extLst>
                </p:cNvPr>
                <p:cNvCxnSpPr>
                  <a:cxnSpLocks/>
                  <a:stCxn id="61"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60" name="Oval 59">
                  <a:extLst>
                    <a:ext uri="{FF2B5EF4-FFF2-40B4-BE49-F238E27FC236}">
                      <a16:creationId xmlns:a16="http://schemas.microsoft.com/office/drawing/2014/main" id="{00BAC6DF-5EE9-DB27-0361-312ECFB85703}"/>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6E753F3A-F05D-9624-AC49-5EB7B2A46255}"/>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Triangle 61">
                  <a:extLst>
                    <a:ext uri="{FF2B5EF4-FFF2-40B4-BE49-F238E27FC236}">
                      <a16:creationId xmlns:a16="http://schemas.microsoft.com/office/drawing/2014/main" id="{3DCCA20E-1924-ED6C-DAE9-8A3A432D1191}"/>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E90418D9-BBCA-ACAD-1E21-EF5C90C196CD}"/>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55" name="TextBox 54">
                <a:extLst>
                  <a:ext uri="{FF2B5EF4-FFF2-40B4-BE49-F238E27FC236}">
                    <a16:creationId xmlns:a16="http://schemas.microsoft.com/office/drawing/2014/main" id="{A3EA24A0-9102-BA6E-F747-B46F51ACACC0}"/>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56" name="TextBox 55">
                <a:extLst>
                  <a:ext uri="{FF2B5EF4-FFF2-40B4-BE49-F238E27FC236}">
                    <a16:creationId xmlns:a16="http://schemas.microsoft.com/office/drawing/2014/main" id="{06A5D01D-4C9F-0CC4-3593-DD85B3B360F5}"/>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52" name="Straight Arrow Connector 51">
              <a:extLst>
                <a:ext uri="{FF2B5EF4-FFF2-40B4-BE49-F238E27FC236}">
                  <a16:creationId xmlns:a16="http://schemas.microsoft.com/office/drawing/2014/main" id="{7CD73B73-D2BA-2FE8-AAA5-5346A79A011E}"/>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sp>
        <p:nvSpPr>
          <p:cNvPr id="64" name="TextBox 63">
            <a:extLst>
              <a:ext uri="{FF2B5EF4-FFF2-40B4-BE49-F238E27FC236}">
                <a16:creationId xmlns:a16="http://schemas.microsoft.com/office/drawing/2014/main" id="{0813039E-38EB-EE87-067A-1948334822CC}"/>
              </a:ext>
            </a:extLst>
          </p:cNvPr>
          <p:cNvSpPr txBox="1"/>
          <p:nvPr/>
        </p:nvSpPr>
        <p:spPr>
          <a:xfrm>
            <a:off x="10280073" y="4793720"/>
            <a:ext cx="0" cy="0"/>
          </a:xfrm>
          <a:prstGeom prst="rect">
            <a:avLst/>
          </a:prstGeom>
        </p:spPr>
        <p:txBody>
          <a:bodyPr vert="horz" wrap="none" lIns="91440" tIns="45720" rIns="91440" bIns="45720" rtlCol="0">
            <a:noAutofit/>
          </a:bodyPr>
          <a:lstStyle/>
          <a:p>
            <a:pPr algn="l"/>
            <a:r>
              <a:rPr lang="en-US" dirty="0">
                <a:ea typeface="Open Sans" panose="020B0606030504020204" pitchFamily="34" charset="0"/>
                <a:cs typeface="Open Sans" panose="020B0606030504020204" pitchFamily="34" charset="0"/>
              </a:rPr>
              <a:t>For kinetic energy</a:t>
            </a:r>
          </a:p>
          <a:p>
            <a:pPr algn="l"/>
            <a:r>
              <a:rPr lang="en-US" dirty="0">
                <a:ea typeface="Open Sans" panose="020B0606030504020204" pitchFamily="34" charset="0"/>
                <a:cs typeface="Open Sans" panose="020B0606030504020204" pitchFamily="34" charset="0"/>
              </a:rPr>
              <a:t>conservation, a CC</a:t>
            </a:r>
          </a:p>
          <a:p>
            <a:pPr algn="l"/>
            <a:r>
              <a:rPr lang="en-US" dirty="0">
                <a:ea typeface="Open Sans" panose="020B0606030504020204" pitchFamily="34" charset="0"/>
                <a:cs typeface="Open Sans" panose="020B0606030504020204" pitchFamily="34" charset="0"/>
              </a:rPr>
              <a:t>scheme also </a:t>
            </a:r>
          </a:p>
          <a:p>
            <a:pPr algn="l"/>
            <a:r>
              <a:rPr lang="en-US" dirty="0">
                <a:ea typeface="Open Sans" panose="020B0606030504020204" pitchFamily="34" charset="0"/>
                <a:cs typeface="Open Sans" panose="020B0606030504020204" pitchFamily="34" charset="0"/>
              </a:rPr>
              <a:t>uses ½ weights!</a:t>
            </a:r>
          </a:p>
        </p:txBody>
      </p:sp>
      <p:sp>
        <p:nvSpPr>
          <p:cNvPr id="65" name="TextBox 64">
            <a:extLst>
              <a:ext uri="{FF2B5EF4-FFF2-40B4-BE49-F238E27FC236}">
                <a16:creationId xmlns:a16="http://schemas.microsoft.com/office/drawing/2014/main" id="{A3010BE2-C4D6-1DF9-AB47-EBC398A2FBF0}"/>
              </a:ext>
            </a:extLst>
          </p:cNvPr>
          <p:cNvSpPr txBox="1"/>
          <p:nvPr/>
        </p:nvSpPr>
        <p:spPr>
          <a:xfrm>
            <a:off x="8451273" y="6359283"/>
            <a:ext cx="0" cy="0"/>
          </a:xfrm>
          <a:prstGeom prst="rect">
            <a:avLst/>
          </a:prstGeom>
        </p:spPr>
        <p:txBody>
          <a:bodyPr vert="horz" wrap="none" lIns="91440" tIns="45720" rIns="91440" bIns="45720" rtlCol="0">
            <a:noAutofit/>
          </a:bodyPr>
          <a:lstStyle/>
          <a:p>
            <a:r>
              <a:rPr lang="en-US" dirty="0">
                <a:solidFill>
                  <a:srgbClr val="000000"/>
                </a:solidFill>
                <a:effectLst/>
                <a:ea typeface="Open Sans" panose="020B0606030504020204" pitchFamily="34" charset="0"/>
                <a:cs typeface="Open Sans" panose="020B0606030504020204" pitchFamily="34" charset="0"/>
              </a:rPr>
              <a:t>Mahesh et al., JCP (2004)</a:t>
            </a:r>
          </a:p>
          <a:p>
            <a:pPr algn="l"/>
            <a:endParaRPr lang="en-US" dirty="0"/>
          </a:p>
        </p:txBody>
      </p:sp>
      <p:pic>
        <p:nvPicPr>
          <p:cNvPr id="63" name="Picture 62">
            <a:extLst>
              <a:ext uri="{FF2B5EF4-FFF2-40B4-BE49-F238E27FC236}">
                <a16:creationId xmlns:a16="http://schemas.microsoft.com/office/drawing/2014/main" id="{2EA283AA-C2A4-97E4-C4E6-E43C67E3E600}"/>
              </a:ext>
            </a:extLst>
          </p:cNvPr>
          <p:cNvPicPr>
            <a:picLocks noChangeAspect="1"/>
          </p:cNvPicPr>
          <p:nvPr/>
        </p:nvPicPr>
        <p:blipFill>
          <a:blip r:embed="rId2"/>
          <a:stretch>
            <a:fillRect/>
          </a:stretch>
        </p:blipFill>
        <p:spPr>
          <a:xfrm>
            <a:off x="4249648" y="4072279"/>
            <a:ext cx="6045200" cy="762000"/>
          </a:xfrm>
          <a:prstGeom prst="rect">
            <a:avLst/>
          </a:prstGeom>
        </p:spPr>
      </p:pic>
    </p:spTree>
    <p:extLst>
      <p:ext uri="{BB962C8B-B14F-4D97-AF65-F5344CB8AC3E}">
        <p14:creationId xmlns:p14="http://schemas.microsoft.com/office/powerpoint/2010/main" val="13460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9E1A-5F1D-398F-A23E-2BEC9BF2DB8E}"/>
              </a:ext>
            </a:extLst>
          </p:cNvPr>
          <p:cNvSpPr>
            <a:spLocks noGrp="1"/>
          </p:cNvSpPr>
          <p:nvPr>
            <p:ph type="title"/>
          </p:nvPr>
        </p:nvSpPr>
        <p:spPr/>
        <p:txBody>
          <a:bodyPr/>
          <a:lstStyle/>
          <a:p>
            <a:r>
              <a:rPr lang="en-US" dirty="0"/>
              <a:t>EBVC: Advection Term Discretization; Code</a:t>
            </a:r>
          </a:p>
        </p:txBody>
      </p:sp>
      <p:sp>
        <p:nvSpPr>
          <p:cNvPr id="3" name="Slide Number Placeholder 2">
            <a:extLst>
              <a:ext uri="{FF2B5EF4-FFF2-40B4-BE49-F238E27FC236}">
                <a16:creationId xmlns:a16="http://schemas.microsoft.com/office/drawing/2014/main" id="{7C787FC1-3E18-9F7F-806D-EA059176FF5F}"/>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2C4A79FE-46E1-6F01-C882-F6CD9155E1BC}"/>
              </a:ext>
            </a:extLst>
          </p:cNvPr>
          <p:cNvSpPr>
            <a:spLocks noGrp="1"/>
          </p:cNvSpPr>
          <p:nvPr>
            <p:ph sz="quarter" idx="11"/>
          </p:nvPr>
        </p:nvSpPr>
        <p:spPr>
          <a:xfrm>
            <a:off x="647700" y="1409700"/>
            <a:ext cx="11049000" cy="5301066"/>
          </a:xfrm>
        </p:spPr>
        <p:txBody>
          <a:bodyPr>
            <a:normAutofit/>
          </a:bodyPr>
          <a:lstStyle/>
          <a:p>
            <a:pPr marL="342900" indent="-342900">
              <a:buFont typeface="Arial" panose="020B0604020202020204" pitchFamily="34" charset="0"/>
              <a:buChar char="•"/>
            </a:pPr>
            <a:r>
              <a:rPr lang="en-US" dirty="0">
                <a:hlinkClick r:id="rId2"/>
              </a:rPr>
              <a:t>https://github.com/NaluCFD/Nalu/blob/master/src/AssembleScalarEdgeSolverAlgorithm.C</a:t>
            </a:r>
            <a:r>
              <a:rPr lang="en-US" dirty="0"/>
              <a:t> </a:t>
            </a:r>
          </a:p>
          <a:p>
            <a:endParaRPr lang="en-US" dirty="0"/>
          </a:p>
        </p:txBody>
      </p:sp>
    </p:spTree>
    <p:extLst>
      <p:ext uri="{BB962C8B-B14F-4D97-AF65-F5344CB8AC3E}">
        <p14:creationId xmlns:p14="http://schemas.microsoft.com/office/powerpoint/2010/main" val="337413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E8439960-EEF5-E86F-D9EA-0C69C2554848}"/>
              </a:ext>
            </a:extLst>
          </p:cNvPr>
          <p:cNvSpPr txBox="1">
            <a:spLocks/>
          </p:cNvSpPr>
          <p:nvPr/>
        </p:nvSpPr>
        <p:spPr>
          <a:xfrm>
            <a:off x="8453364" y="2514739"/>
            <a:ext cx="3648879" cy="418229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Definition of an interpolation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       is the Lagrange function associated with node n</a:t>
            </a:r>
          </a:p>
          <a:p>
            <a:pPr marL="342900" indent="-342900">
              <a:buFont typeface="Arial" panose="020B0604020202020204" pitchFamily="34" charset="0"/>
              <a:buChar char="•"/>
            </a:pPr>
            <a:r>
              <a:rPr lang="en-US" dirty="0"/>
              <a:t>      is the value of the DOF at node n</a:t>
            </a:r>
          </a:p>
          <a:p>
            <a:pPr marL="342900" indent="-342900">
              <a:buFont typeface="Arial" panose="020B0604020202020204" pitchFamily="34" charset="0"/>
              <a:buChar char="•"/>
            </a:pPr>
            <a:r>
              <a:rPr lang="en-US" dirty="0"/>
              <a:t>The nodal basis functions obey equipartition of unity and satisfy,  </a:t>
            </a:r>
          </a:p>
        </p:txBody>
      </p:sp>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 New, a nodal-basis…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pic>
        <p:nvPicPr>
          <p:cNvPr id="5" name="Picture 4">
            <a:extLst>
              <a:ext uri="{FF2B5EF4-FFF2-40B4-BE49-F238E27FC236}">
                <a16:creationId xmlns:a16="http://schemas.microsoft.com/office/drawing/2014/main" id="{C473F1FE-DB08-0106-1DE7-E456233BDFA2}"/>
              </a:ext>
            </a:extLst>
          </p:cNvPr>
          <p:cNvPicPr>
            <a:picLocks noChangeAspect="1"/>
          </p:cNvPicPr>
          <p:nvPr/>
        </p:nvPicPr>
        <p:blipFill>
          <a:blip r:embed="rId3"/>
          <a:stretch>
            <a:fillRect/>
          </a:stretch>
        </p:blipFill>
        <p:spPr>
          <a:xfrm>
            <a:off x="9256148" y="3297311"/>
            <a:ext cx="1955800" cy="596900"/>
          </a:xfrm>
          <a:prstGeom prst="rect">
            <a:avLst/>
          </a:prstGeom>
        </p:spPr>
      </p:pic>
      <p:pic>
        <p:nvPicPr>
          <p:cNvPr id="7" name="Picture 6">
            <a:extLst>
              <a:ext uri="{FF2B5EF4-FFF2-40B4-BE49-F238E27FC236}">
                <a16:creationId xmlns:a16="http://schemas.microsoft.com/office/drawing/2014/main" id="{EEAB5F40-908C-098E-F794-6D49230135F8}"/>
              </a:ext>
            </a:extLst>
          </p:cNvPr>
          <p:cNvPicPr>
            <a:picLocks noChangeAspect="1"/>
          </p:cNvPicPr>
          <p:nvPr/>
        </p:nvPicPr>
        <p:blipFill>
          <a:blip r:embed="rId4"/>
          <a:stretch>
            <a:fillRect/>
          </a:stretch>
        </p:blipFill>
        <p:spPr>
          <a:xfrm>
            <a:off x="8737068" y="3971701"/>
            <a:ext cx="444500" cy="317500"/>
          </a:xfrm>
          <a:prstGeom prst="rect">
            <a:avLst/>
          </a:prstGeom>
        </p:spPr>
      </p:pic>
      <p:pic>
        <p:nvPicPr>
          <p:cNvPr id="8" name="Picture 7">
            <a:extLst>
              <a:ext uri="{FF2B5EF4-FFF2-40B4-BE49-F238E27FC236}">
                <a16:creationId xmlns:a16="http://schemas.microsoft.com/office/drawing/2014/main" id="{6D4B7A11-3201-0125-936E-1C326982CC5A}"/>
              </a:ext>
            </a:extLst>
          </p:cNvPr>
          <p:cNvPicPr>
            <a:picLocks noChangeAspect="1"/>
          </p:cNvPicPr>
          <p:nvPr/>
        </p:nvPicPr>
        <p:blipFill>
          <a:blip r:embed="rId5"/>
          <a:stretch>
            <a:fillRect/>
          </a:stretch>
        </p:blipFill>
        <p:spPr>
          <a:xfrm>
            <a:off x="8737068" y="4976704"/>
            <a:ext cx="292100" cy="266700"/>
          </a:xfrm>
          <a:prstGeom prst="rect">
            <a:avLst/>
          </a:prstGeom>
        </p:spPr>
      </p:pic>
      <p:pic>
        <p:nvPicPr>
          <p:cNvPr id="12" name="Picture 11">
            <a:extLst>
              <a:ext uri="{FF2B5EF4-FFF2-40B4-BE49-F238E27FC236}">
                <a16:creationId xmlns:a16="http://schemas.microsoft.com/office/drawing/2014/main" id="{0182AF51-F043-E9CC-FBAC-BC737A9DCC78}"/>
              </a:ext>
            </a:extLst>
          </p:cNvPr>
          <p:cNvPicPr>
            <a:picLocks noChangeAspect="1"/>
          </p:cNvPicPr>
          <p:nvPr/>
        </p:nvPicPr>
        <p:blipFill>
          <a:blip r:embed="rId6"/>
          <a:stretch>
            <a:fillRect/>
          </a:stretch>
        </p:blipFill>
        <p:spPr>
          <a:xfrm>
            <a:off x="10329303" y="6222367"/>
            <a:ext cx="1219200" cy="292100"/>
          </a:xfrm>
          <a:prstGeom prst="rect">
            <a:avLst/>
          </a:prstGeom>
        </p:spPr>
      </p:pic>
    </p:spTree>
    <p:extLst>
      <p:ext uri="{BB962C8B-B14F-4D97-AF65-F5344CB8AC3E}">
        <p14:creationId xmlns:p14="http://schemas.microsoft.com/office/powerpoint/2010/main" val="24051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56F8-50C1-F460-B49E-205EBF183D20}"/>
              </a:ext>
            </a:extLst>
          </p:cNvPr>
          <p:cNvSpPr>
            <a:spLocks noGrp="1"/>
          </p:cNvSpPr>
          <p:nvPr>
            <p:ph type="title"/>
          </p:nvPr>
        </p:nvSpPr>
        <p:spPr/>
        <p:txBody>
          <a:bodyPr/>
          <a:lstStyle/>
          <a:p>
            <a:r>
              <a:rPr lang="en-US" dirty="0"/>
              <a:t>Upwind Advection Operators</a:t>
            </a:r>
          </a:p>
        </p:txBody>
      </p:sp>
      <p:sp>
        <p:nvSpPr>
          <p:cNvPr id="3" name="Slide Number Placeholder 2">
            <a:extLst>
              <a:ext uri="{FF2B5EF4-FFF2-40B4-BE49-F238E27FC236}">
                <a16:creationId xmlns:a16="http://schemas.microsoft.com/office/drawing/2014/main" id="{454B7D5D-EB07-5138-6F57-703DDB038BE4}"/>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CA10F4AB-7300-097A-194F-2B49CF10B4E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Recall from our finite difference class that in absence of a stabilizing diffusion term, or when the velocity is very high, i.e., the Peclet number &gt; 2, non-physical oscillations can be noted</a:t>
            </a:r>
          </a:p>
          <a:p>
            <a:pPr marL="342900" indent="-342900">
              <a:buFont typeface="Arial" panose="020B0604020202020204" pitchFamily="34" charset="0"/>
              <a:buChar char="•"/>
            </a:pPr>
            <a:r>
              <a:rPr lang="en-US" dirty="0"/>
              <a:t>An upwind approach was devised to mitigate this at the expense of numerical accuracy</a:t>
            </a:r>
          </a:p>
          <a:p>
            <a:pPr marL="342900" indent="-342900">
              <a:buFont typeface="Arial" panose="020B0604020202020204" pitchFamily="34" charset="0"/>
              <a:buChar char="•"/>
            </a:pPr>
            <a:r>
              <a:rPr lang="en-US" dirty="0"/>
              <a:t>For a finite volume approach, </a:t>
            </a:r>
            <a:r>
              <a:rPr lang="en-US" dirty="0" err="1"/>
              <a:t>upwinding</a:t>
            </a:r>
            <a:r>
              <a:rPr lang="en-US" dirty="0"/>
              <a:t> is very easy to construct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a:buFont typeface="Arial" charset="0"/>
              <a:buChar char="•"/>
            </a:pPr>
            <a:endParaRPr lang="en-US" dirty="0"/>
          </a:p>
          <a:p>
            <a:pPr>
              <a:buFont typeface="Arial" charset="0"/>
              <a:buChar char="•"/>
            </a:pPr>
            <a:r>
              <a:rPr lang="en-US" dirty="0"/>
              <a:t> However, upwind operators, even if higher-order, are numerically dissipative due to loss of symmetry of the operator</a:t>
            </a:r>
          </a:p>
          <a:p>
            <a:pPr>
              <a:buFont typeface="Arial" charset="0"/>
              <a:buChar char="•"/>
            </a:pPr>
            <a:r>
              <a:rPr lang="en-US" dirty="0"/>
              <a:t> Higher-order upwind (second-order in space) can be obtained on an unstructured mesh by use of projected nodal gradients and extrapolation (will cover this in the advection operator section)</a:t>
            </a:r>
          </a:p>
          <a:p>
            <a:pPr marL="342900" indent="-342900">
              <a:buFont typeface="Arial" panose="020B0604020202020204" pitchFamily="34" charset="0"/>
              <a:buChar char="•"/>
            </a:pPr>
            <a:endParaRPr lang="en-US" dirty="0"/>
          </a:p>
        </p:txBody>
      </p:sp>
      <p:cxnSp>
        <p:nvCxnSpPr>
          <p:cNvPr id="5" name="Straight Connector 4">
            <a:extLst>
              <a:ext uri="{FF2B5EF4-FFF2-40B4-BE49-F238E27FC236}">
                <a16:creationId xmlns:a16="http://schemas.microsoft.com/office/drawing/2014/main" id="{D1F5A87D-B9E4-FBD9-8536-1F3EDFB3DB05}"/>
              </a:ext>
            </a:extLst>
          </p:cNvPr>
          <p:cNvCxnSpPr/>
          <p:nvPr/>
        </p:nvCxnSpPr>
        <p:spPr>
          <a:xfrm>
            <a:off x="1828801" y="3558322"/>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9BD3CDC1-06E8-D788-F837-044B1DCA5382}"/>
              </a:ext>
            </a:extLst>
          </p:cNvPr>
          <p:cNvSpPr/>
          <p:nvPr/>
        </p:nvSpPr>
        <p:spPr>
          <a:xfrm>
            <a:off x="1737361" y="349409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92476C4-E82F-6FA6-81C5-E7B1F86DE15D}"/>
              </a:ext>
            </a:extLst>
          </p:cNvPr>
          <p:cNvSpPr/>
          <p:nvPr/>
        </p:nvSpPr>
        <p:spPr>
          <a:xfrm>
            <a:off x="6309361" y="34575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29146F9-1FE9-8E9C-115A-94636EF730BF}"/>
              </a:ext>
            </a:extLst>
          </p:cNvPr>
          <p:cNvSpPr/>
          <p:nvPr/>
        </p:nvSpPr>
        <p:spPr>
          <a:xfrm>
            <a:off x="4023361" y="34665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DD137E4E-96F3-10B5-1012-EF13D58D0336}"/>
              </a:ext>
            </a:extLst>
          </p:cNvPr>
          <p:cNvSpPr/>
          <p:nvPr/>
        </p:nvSpPr>
        <p:spPr>
          <a:xfrm>
            <a:off x="5233767" y="350222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2027847A-FC5A-CB4A-D7D9-6A78DA80EEB8}"/>
              </a:ext>
            </a:extLst>
          </p:cNvPr>
          <p:cNvSpPr/>
          <p:nvPr/>
        </p:nvSpPr>
        <p:spPr>
          <a:xfrm>
            <a:off x="2886337" y="349556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59CBD94-9921-1190-8BE9-C27CA88EC484}"/>
              </a:ext>
            </a:extLst>
          </p:cNvPr>
          <p:cNvSpPr txBox="1"/>
          <p:nvPr/>
        </p:nvSpPr>
        <p:spPr>
          <a:xfrm>
            <a:off x="8350513" y="3863574"/>
            <a:ext cx="2248308"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“as the wind blows”</a:t>
            </a:r>
          </a:p>
        </p:txBody>
      </p:sp>
      <p:sp>
        <p:nvSpPr>
          <p:cNvPr id="13" name="TextBox 12">
            <a:extLst>
              <a:ext uri="{FF2B5EF4-FFF2-40B4-BE49-F238E27FC236}">
                <a16:creationId xmlns:a16="http://schemas.microsoft.com/office/drawing/2014/main" id="{D5C34A5D-4E00-8D63-AA77-112869401559}"/>
              </a:ext>
            </a:extLst>
          </p:cNvPr>
          <p:cNvSpPr txBox="1"/>
          <p:nvPr/>
        </p:nvSpPr>
        <p:spPr>
          <a:xfrm>
            <a:off x="1590595" y="3126808"/>
            <a:ext cx="476412" cy="369332"/>
          </a:xfrm>
          <a:prstGeom prst="rect">
            <a:avLst/>
          </a:prstGeom>
          <a:noFill/>
        </p:spPr>
        <p:txBody>
          <a:bodyPr wrap="none" rtlCol="0">
            <a:spAutoFit/>
          </a:bodyPr>
          <a:lstStyle/>
          <a:p>
            <a:r>
              <a:rPr lang="en-US" dirty="0"/>
              <a:t>j-1</a:t>
            </a:r>
          </a:p>
        </p:txBody>
      </p:sp>
      <p:sp>
        <p:nvSpPr>
          <p:cNvPr id="14" name="TextBox 13">
            <a:extLst>
              <a:ext uri="{FF2B5EF4-FFF2-40B4-BE49-F238E27FC236}">
                <a16:creationId xmlns:a16="http://schemas.microsoft.com/office/drawing/2014/main" id="{5FFFB136-8368-2EA5-3913-20D5B4509F4F}"/>
              </a:ext>
            </a:extLst>
          </p:cNvPr>
          <p:cNvSpPr txBox="1"/>
          <p:nvPr/>
        </p:nvSpPr>
        <p:spPr>
          <a:xfrm>
            <a:off x="3979988" y="3126808"/>
            <a:ext cx="269626" cy="369332"/>
          </a:xfrm>
          <a:prstGeom prst="rect">
            <a:avLst/>
          </a:prstGeom>
          <a:noFill/>
        </p:spPr>
        <p:txBody>
          <a:bodyPr wrap="none" rtlCol="0">
            <a:spAutoFit/>
          </a:bodyPr>
          <a:lstStyle/>
          <a:p>
            <a:r>
              <a:rPr lang="en-US" dirty="0"/>
              <a:t>j</a:t>
            </a:r>
          </a:p>
        </p:txBody>
      </p:sp>
      <p:sp>
        <p:nvSpPr>
          <p:cNvPr id="15" name="TextBox 14">
            <a:extLst>
              <a:ext uri="{FF2B5EF4-FFF2-40B4-BE49-F238E27FC236}">
                <a16:creationId xmlns:a16="http://schemas.microsoft.com/office/drawing/2014/main" id="{2F36ED73-A460-0EDF-34AB-97F5B9F3EDE7}"/>
              </a:ext>
            </a:extLst>
          </p:cNvPr>
          <p:cNvSpPr txBox="1"/>
          <p:nvPr/>
        </p:nvSpPr>
        <p:spPr>
          <a:xfrm>
            <a:off x="6162595" y="3106239"/>
            <a:ext cx="513282" cy="369332"/>
          </a:xfrm>
          <a:prstGeom prst="rect">
            <a:avLst/>
          </a:prstGeom>
          <a:noFill/>
        </p:spPr>
        <p:txBody>
          <a:bodyPr wrap="none" rtlCol="0">
            <a:spAutoFit/>
          </a:bodyPr>
          <a:lstStyle/>
          <a:p>
            <a:r>
              <a:rPr lang="en-US" dirty="0"/>
              <a:t>j+1</a:t>
            </a:r>
          </a:p>
        </p:txBody>
      </p:sp>
      <p:sp>
        <p:nvSpPr>
          <p:cNvPr id="16" name="TextBox 15">
            <a:extLst>
              <a:ext uri="{FF2B5EF4-FFF2-40B4-BE49-F238E27FC236}">
                <a16:creationId xmlns:a16="http://schemas.microsoft.com/office/drawing/2014/main" id="{4CDC78C7-B1CB-2961-0E5F-40DAD066A3F4}"/>
              </a:ext>
            </a:extLst>
          </p:cNvPr>
          <p:cNvSpPr txBox="1"/>
          <p:nvPr/>
        </p:nvSpPr>
        <p:spPr>
          <a:xfrm>
            <a:off x="5068566" y="3097238"/>
            <a:ext cx="617477" cy="276999"/>
          </a:xfrm>
          <a:prstGeom prst="rect">
            <a:avLst/>
          </a:prstGeom>
          <a:noFill/>
        </p:spPr>
        <p:txBody>
          <a:bodyPr wrap="none" rtlCol="0">
            <a:spAutoFit/>
          </a:bodyPr>
          <a:lstStyle/>
          <a:p>
            <a:r>
              <a:rPr lang="en-US" baseline="-25000" dirty="0">
                <a:latin typeface="Symbol" pitchFamily="2" charset="2"/>
              </a:rPr>
              <a:t>f</a:t>
            </a:r>
            <a:r>
              <a:rPr lang="en-US" baseline="-25000" dirty="0"/>
              <a:t>j+1/2</a:t>
            </a:r>
          </a:p>
        </p:txBody>
      </p:sp>
      <p:sp>
        <p:nvSpPr>
          <p:cNvPr id="17" name="TextBox 16">
            <a:extLst>
              <a:ext uri="{FF2B5EF4-FFF2-40B4-BE49-F238E27FC236}">
                <a16:creationId xmlns:a16="http://schemas.microsoft.com/office/drawing/2014/main" id="{CA82711D-A858-DE3B-21CA-491049379D65}"/>
              </a:ext>
            </a:extLst>
          </p:cNvPr>
          <p:cNvSpPr txBox="1"/>
          <p:nvPr/>
        </p:nvSpPr>
        <p:spPr>
          <a:xfrm>
            <a:off x="2663853" y="3110882"/>
            <a:ext cx="579005" cy="276999"/>
          </a:xfrm>
          <a:prstGeom prst="rect">
            <a:avLst/>
          </a:prstGeom>
          <a:noFill/>
        </p:spPr>
        <p:txBody>
          <a:bodyPr wrap="none" rtlCol="0">
            <a:spAutoFit/>
          </a:bodyPr>
          <a:lstStyle/>
          <a:p>
            <a:r>
              <a:rPr lang="en-US" baseline="-25000" dirty="0">
                <a:latin typeface="Symbol" pitchFamily="2" charset="2"/>
              </a:rPr>
              <a:t>f</a:t>
            </a:r>
            <a:r>
              <a:rPr lang="en-US" baseline="-25000" dirty="0"/>
              <a:t>j-1/2</a:t>
            </a:r>
          </a:p>
        </p:txBody>
      </p:sp>
      <p:pic>
        <p:nvPicPr>
          <p:cNvPr id="18" name="Picture 17">
            <a:extLst>
              <a:ext uri="{FF2B5EF4-FFF2-40B4-BE49-F238E27FC236}">
                <a16:creationId xmlns:a16="http://schemas.microsoft.com/office/drawing/2014/main" id="{0A4FED0D-8D9B-53B9-7EAD-60E50DB92ED3}"/>
              </a:ext>
            </a:extLst>
          </p:cNvPr>
          <p:cNvPicPr>
            <a:picLocks noChangeAspect="1"/>
          </p:cNvPicPr>
          <p:nvPr/>
        </p:nvPicPr>
        <p:blipFill>
          <a:blip r:embed="rId2"/>
          <a:stretch>
            <a:fillRect/>
          </a:stretch>
        </p:blipFill>
        <p:spPr>
          <a:xfrm>
            <a:off x="2425700" y="3890006"/>
            <a:ext cx="3746500" cy="685800"/>
          </a:xfrm>
          <a:prstGeom prst="rect">
            <a:avLst/>
          </a:prstGeom>
        </p:spPr>
      </p:pic>
    </p:spTree>
    <p:extLst>
      <p:ext uri="{BB962C8B-B14F-4D97-AF65-F5344CB8AC3E}">
        <p14:creationId xmlns:p14="http://schemas.microsoft.com/office/powerpoint/2010/main" val="90302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36C-4817-F3A7-E58F-6D048BB6A221}"/>
              </a:ext>
            </a:extLst>
          </p:cNvPr>
          <p:cNvSpPr>
            <a:spLocks noGrp="1"/>
          </p:cNvSpPr>
          <p:nvPr>
            <p:ph type="title"/>
          </p:nvPr>
        </p:nvSpPr>
        <p:spPr/>
        <p:txBody>
          <a:bodyPr/>
          <a:lstStyle/>
          <a:p>
            <a:r>
              <a:rPr lang="en-US" dirty="0"/>
              <a:t>EBVC: Diffusion</a:t>
            </a:r>
          </a:p>
        </p:txBody>
      </p:sp>
      <p:sp>
        <p:nvSpPr>
          <p:cNvPr id="3" name="Slide Number Placeholder 2">
            <a:extLst>
              <a:ext uri="{FF2B5EF4-FFF2-40B4-BE49-F238E27FC236}">
                <a16:creationId xmlns:a16="http://schemas.microsoft.com/office/drawing/2014/main" id="{BFCE6222-70D1-0DD0-A203-261172664706}"/>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3C969DBB-544E-064F-36DA-50312E247366}"/>
              </a:ext>
            </a:extLst>
          </p:cNvPr>
          <p:cNvSpPr>
            <a:spLocks noGrp="1"/>
          </p:cNvSpPr>
          <p:nvPr>
            <p:ph sz="quarter" idx="11"/>
          </p:nvPr>
        </p:nvSpPr>
        <p:spPr/>
        <p:txBody>
          <a:bodyPr/>
          <a:lstStyle/>
          <a:p>
            <a:pPr marL="342900" indent="-342900">
              <a:buFont typeface="Arial" panose="020B0604020202020204" pitchFamily="34" charset="0"/>
              <a:buChar char="•"/>
            </a:pPr>
            <a:r>
              <a:rPr lang="en-US" dirty="0"/>
              <a:t>For diffusion, we have transformed the volume integral to a surface integration</a:t>
            </a:r>
          </a:p>
          <a:p>
            <a:pPr marL="342900" indent="-342900">
              <a:buFont typeface="Arial" panose="020B0604020202020204" pitchFamily="34" charset="0"/>
              <a:buChar char="•"/>
            </a:pPr>
            <a:r>
              <a:rPr lang="en-US" dirty="0"/>
              <a:t>Therefore, a patch of edges are required for the full assembly at node 2</a:t>
            </a:r>
          </a:p>
          <a:p>
            <a:endParaRPr lang="en-US" dirty="0"/>
          </a:p>
        </p:txBody>
      </p:sp>
      <p:grpSp>
        <p:nvGrpSpPr>
          <p:cNvPr id="5" name="Group 4">
            <a:extLst>
              <a:ext uri="{FF2B5EF4-FFF2-40B4-BE49-F238E27FC236}">
                <a16:creationId xmlns:a16="http://schemas.microsoft.com/office/drawing/2014/main" id="{9954482C-D5EC-68EA-739C-AE7FD2E836F3}"/>
              </a:ext>
            </a:extLst>
          </p:cNvPr>
          <p:cNvGrpSpPr/>
          <p:nvPr/>
        </p:nvGrpSpPr>
        <p:grpSpPr>
          <a:xfrm>
            <a:off x="821342" y="2539271"/>
            <a:ext cx="3358249" cy="3168978"/>
            <a:chOff x="476994" y="1089765"/>
            <a:chExt cx="3358249" cy="3168978"/>
          </a:xfrm>
        </p:grpSpPr>
        <p:grpSp>
          <p:nvGrpSpPr>
            <p:cNvPr id="6" name="Group 5">
              <a:extLst>
                <a:ext uri="{FF2B5EF4-FFF2-40B4-BE49-F238E27FC236}">
                  <a16:creationId xmlns:a16="http://schemas.microsoft.com/office/drawing/2014/main" id="{0830D124-9518-571D-21E7-9A016956BE30}"/>
                </a:ext>
              </a:extLst>
            </p:cNvPr>
            <p:cNvGrpSpPr/>
            <p:nvPr/>
          </p:nvGrpSpPr>
          <p:grpSpPr>
            <a:xfrm>
              <a:off x="476994" y="1288270"/>
              <a:ext cx="3122851" cy="2800917"/>
              <a:chOff x="3991896" y="155054"/>
              <a:chExt cx="3122851" cy="2800917"/>
            </a:xfrm>
          </p:grpSpPr>
          <p:sp>
            <p:nvSpPr>
              <p:cNvPr id="16" name="Rectangle 15">
                <a:extLst>
                  <a:ext uri="{FF2B5EF4-FFF2-40B4-BE49-F238E27FC236}">
                    <a16:creationId xmlns:a16="http://schemas.microsoft.com/office/drawing/2014/main" id="{3C7D3BBC-138D-130B-B581-22FD46FC1E09}"/>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5424AC70-1BC6-C4AE-C8AB-88F9A33A6BF8}"/>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8" name="Straight Connector 17">
                <a:extLst>
                  <a:ext uri="{FF2B5EF4-FFF2-40B4-BE49-F238E27FC236}">
                    <a16:creationId xmlns:a16="http://schemas.microsoft.com/office/drawing/2014/main" id="{C5F36EDF-ACB6-1A09-A6E5-FE40BC8E2D6A}"/>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6535781B-E3A6-01AF-15DF-870EBE459BC2}"/>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31D3F48B-38FD-5578-4102-634DC7DFEEB2}"/>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4D4FDD5F-D842-783F-E0E0-E702E31F0576}"/>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CD519906-FE2E-842A-0618-31E7A1ED6B46}"/>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3" name="Straight Connector 22">
                <a:extLst>
                  <a:ext uri="{FF2B5EF4-FFF2-40B4-BE49-F238E27FC236}">
                    <a16:creationId xmlns:a16="http://schemas.microsoft.com/office/drawing/2014/main" id="{49F45032-8B37-8DA1-D72C-4EE71A418FD1}"/>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4" name="Oval 23">
                <a:extLst>
                  <a:ext uri="{FF2B5EF4-FFF2-40B4-BE49-F238E27FC236}">
                    <a16:creationId xmlns:a16="http://schemas.microsoft.com/office/drawing/2014/main" id="{26B43F8C-D22D-1949-DAC1-7B936D9A3B55}"/>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144B2482-DA63-8142-2CA0-A254744A3E8B}"/>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D7AC42E6-877A-8244-2CE5-E461296C4B29}"/>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C34A99D6-A50A-0368-FCBB-F5A6280E2077}"/>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C1242D91-643F-763E-18ED-386E8EB18FBC}"/>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E0BA71E6-D304-8C77-0BA6-B3C22E6C16BA}"/>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0" name="Straight Connector 29">
                <a:extLst>
                  <a:ext uri="{FF2B5EF4-FFF2-40B4-BE49-F238E27FC236}">
                    <a16:creationId xmlns:a16="http://schemas.microsoft.com/office/drawing/2014/main" id="{1A67567E-4901-592F-2DAE-0338061033FF}"/>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1" name="Triangle 30">
                <a:extLst>
                  <a:ext uri="{FF2B5EF4-FFF2-40B4-BE49-F238E27FC236}">
                    <a16:creationId xmlns:a16="http://schemas.microsoft.com/office/drawing/2014/main" id="{033EAAE6-8D62-D9B9-080A-BCBDDDEF8BDA}"/>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riangle 31">
                <a:extLst>
                  <a:ext uri="{FF2B5EF4-FFF2-40B4-BE49-F238E27FC236}">
                    <a16:creationId xmlns:a16="http://schemas.microsoft.com/office/drawing/2014/main" id="{E1AA23C8-1A7D-D92A-F09C-470F1A2CBA0C}"/>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5B537955-C097-2045-D496-4DF428FE7B9F}"/>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1EB49AC2-8464-A7D5-7134-71810BEF119A}"/>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7810D824-A3E5-84D3-C6AE-A0CCF7DCD458}"/>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D368D8B5-8896-5FC1-3934-FEB6B43818B1}"/>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8" name="TextBox 7">
              <a:extLst>
                <a:ext uri="{FF2B5EF4-FFF2-40B4-BE49-F238E27FC236}">
                  <a16:creationId xmlns:a16="http://schemas.microsoft.com/office/drawing/2014/main" id="{C7C1F8F9-57B4-AE05-1035-3E8177F23222}"/>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9" name="TextBox 8">
              <a:extLst>
                <a:ext uri="{FF2B5EF4-FFF2-40B4-BE49-F238E27FC236}">
                  <a16:creationId xmlns:a16="http://schemas.microsoft.com/office/drawing/2014/main" id="{A76A0177-30ED-CDB3-331F-9EB3BD7D085A}"/>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0" name="TextBox 9">
              <a:extLst>
                <a:ext uri="{FF2B5EF4-FFF2-40B4-BE49-F238E27FC236}">
                  <a16:creationId xmlns:a16="http://schemas.microsoft.com/office/drawing/2014/main" id="{05638EF1-6999-5DD7-09BF-1332C21024E4}"/>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1" name="TextBox 10">
              <a:extLst>
                <a:ext uri="{FF2B5EF4-FFF2-40B4-BE49-F238E27FC236}">
                  <a16:creationId xmlns:a16="http://schemas.microsoft.com/office/drawing/2014/main" id="{4B7B9868-E56C-C9AA-903B-FB39AB79905C}"/>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2" name="TextBox 11">
              <a:extLst>
                <a:ext uri="{FF2B5EF4-FFF2-40B4-BE49-F238E27FC236}">
                  <a16:creationId xmlns:a16="http://schemas.microsoft.com/office/drawing/2014/main" id="{59372AEF-7686-B018-02BC-7328321033EB}"/>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3" name="TextBox 12">
              <a:extLst>
                <a:ext uri="{FF2B5EF4-FFF2-40B4-BE49-F238E27FC236}">
                  <a16:creationId xmlns:a16="http://schemas.microsoft.com/office/drawing/2014/main" id="{343D1AA0-BBD6-3483-A4A3-15F7E3D89DD9}"/>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4" name="TextBox 13">
              <a:extLst>
                <a:ext uri="{FF2B5EF4-FFF2-40B4-BE49-F238E27FC236}">
                  <a16:creationId xmlns:a16="http://schemas.microsoft.com/office/drawing/2014/main" id="{F0787B41-A62C-DD40-883B-B2444BC09F8E}"/>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5" name="TextBox 14">
              <a:extLst>
                <a:ext uri="{FF2B5EF4-FFF2-40B4-BE49-F238E27FC236}">
                  <a16:creationId xmlns:a16="http://schemas.microsoft.com/office/drawing/2014/main" id="{72CEAA03-4A70-190D-1599-68CBBF69F0DC}"/>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6" name="Group 35">
            <a:extLst>
              <a:ext uri="{FF2B5EF4-FFF2-40B4-BE49-F238E27FC236}">
                <a16:creationId xmlns:a16="http://schemas.microsoft.com/office/drawing/2014/main" id="{0F2B019C-78DD-1516-E4AF-2430C0EDC5FE}"/>
              </a:ext>
            </a:extLst>
          </p:cNvPr>
          <p:cNvGrpSpPr/>
          <p:nvPr/>
        </p:nvGrpSpPr>
        <p:grpSpPr>
          <a:xfrm>
            <a:off x="6970476" y="2447435"/>
            <a:ext cx="2297823" cy="1143095"/>
            <a:chOff x="7874215" y="2879810"/>
            <a:chExt cx="2297823" cy="1143095"/>
          </a:xfrm>
        </p:grpSpPr>
        <p:grpSp>
          <p:nvGrpSpPr>
            <p:cNvPr id="37" name="Group 36">
              <a:extLst>
                <a:ext uri="{FF2B5EF4-FFF2-40B4-BE49-F238E27FC236}">
                  <a16:creationId xmlns:a16="http://schemas.microsoft.com/office/drawing/2014/main" id="{2BAC4540-96DA-D32C-9E2F-CA4476080538}"/>
                </a:ext>
              </a:extLst>
            </p:cNvPr>
            <p:cNvGrpSpPr/>
            <p:nvPr/>
          </p:nvGrpSpPr>
          <p:grpSpPr>
            <a:xfrm>
              <a:off x="7874215" y="2879810"/>
              <a:ext cx="2297823" cy="1143095"/>
              <a:chOff x="6607947" y="1983715"/>
              <a:chExt cx="2297823" cy="1143095"/>
            </a:xfrm>
          </p:grpSpPr>
          <p:grpSp>
            <p:nvGrpSpPr>
              <p:cNvPr id="39" name="Group 38">
                <a:extLst>
                  <a:ext uri="{FF2B5EF4-FFF2-40B4-BE49-F238E27FC236}">
                    <a16:creationId xmlns:a16="http://schemas.microsoft.com/office/drawing/2014/main" id="{073EEF8E-5562-78A4-1651-9A87D9D1AB57}"/>
                  </a:ext>
                </a:extLst>
              </p:cNvPr>
              <p:cNvGrpSpPr/>
              <p:nvPr/>
            </p:nvGrpSpPr>
            <p:grpSpPr>
              <a:xfrm>
                <a:off x="6611667" y="1983715"/>
                <a:ext cx="1652865" cy="1143095"/>
                <a:chOff x="6004561" y="2713620"/>
                <a:chExt cx="1652865" cy="1143095"/>
              </a:xfrm>
            </p:grpSpPr>
            <p:cxnSp>
              <p:nvCxnSpPr>
                <p:cNvPr id="43" name="Straight Connector 42">
                  <a:extLst>
                    <a:ext uri="{FF2B5EF4-FFF2-40B4-BE49-F238E27FC236}">
                      <a16:creationId xmlns:a16="http://schemas.microsoft.com/office/drawing/2014/main" id="{CB709A71-5FA0-EE40-7167-BCEFB9647EB9}"/>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4" name="Straight Connector 43">
                  <a:extLst>
                    <a:ext uri="{FF2B5EF4-FFF2-40B4-BE49-F238E27FC236}">
                      <a16:creationId xmlns:a16="http://schemas.microsoft.com/office/drawing/2014/main" id="{7B7E0F05-1C05-F2F5-A879-4F5C002A8E91}"/>
                    </a:ext>
                  </a:extLst>
                </p:cNvPr>
                <p:cNvCxnSpPr>
                  <a:cxnSpLocks/>
                  <a:endCxn id="46"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5" name="Oval 44">
                  <a:extLst>
                    <a:ext uri="{FF2B5EF4-FFF2-40B4-BE49-F238E27FC236}">
                      <a16:creationId xmlns:a16="http://schemas.microsoft.com/office/drawing/2014/main" id="{76FA9B85-448E-B050-272E-060C7344B448}"/>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B88B0D52-9B77-15D7-63BF-88F070951941}"/>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B181E738-C5E9-846F-7C7F-C8838A65384D}"/>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8" name="Triangle 47">
                  <a:extLst>
                    <a:ext uri="{FF2B5EF4-FFF2-40B4-BE49-F238E27FC236}">
                      <a16:creationId xmlns:a16="http://schemas.microsoft.com/office/drawing/2014/main" id="{064C9327-41F8-F6F9-68DF-714327EB7771}"/>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 name="TextBox 39">
                <a:extLst>
                  <a:ext uri="{FF2B5EF4-FFF2-40B4-BE49-F238E27FC236}">
                    <a16:creationId xmlns:a16="http://schemas.microsoft.com/office/drawing/2014/main" id="{D35816DA-90CA-630D-7130-3B44FA1271D1}"/>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1" name="TextBox 40">
                <a:extLst>
                  <a:ext uri="{FF2B5EF4-FFF2-40B4-BE49-F238E27FC236}">
                    <a16:creationId xmlns:a16="http://schemas.microsoft.com/office/drawing/2014/main" id="{FC3B82FE-DF2B-49C9-AC6D-7ECC575940AA}"/>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2" name="TextBox 41">
                <a:extLst>
                  <a:ext uri="{FF2B5EF4-FFF2-40B4-BE49-F238E27FC236}">
                    <a16:creationId xmlns:a16="http://schemas.microsoft.com/office/drawing/2014/main" id="{B6658136-8125-2BF8-FD1F-1432DA63CA12}"/>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8" name="Straight Arrow Connector 37">
              <a:extLst>
                <a:ext uri="{FF2B5EF4-FFF2-40B4-BE49-F238E27FC236}">
                  <a16:creationId xmlns:a16="http://schemas.microsoft.com/office/drawing/2014/main" id="{D39686AF-6DAD-C45C-7246-7AFA19883C05}"/>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49" name="Group 48">
            <a:extLst>
              <a:ext uri="{FF2B5EF4-FFF2-40B4-BE49-F238E27FC236}">
                <a16:creationId xmlns:a16="http://schemas.microsoft.com/office/drawing/2014/main" id="{1904C06C-A2D1-C0AE-A427-477A45146B8C}"/>
              </a:ext>
            </a:extLst>
          </p:cNvPr>
          <p:cNvGrpSpPr/>
          <p:nvPr/>
        </p:nvGrpSpPr>
        <p:grpSpPr>
          <a:xfrm>
            <a:off x="4240952" y="2458271"/>
            <a:ext cx="2134985" cy="1380431"/>
            <a:chOff x="4824667" y="2873876"/>
            <a:chExt cx="2134985" cy="1380431"/>
          </a:xfrm>
        </p:grpSpPr>
        <p:grpSp>
          <p:nvGrpSpPr>
            <p:cNvPr id="50" name="Group 49">
              <a:extLst>
                <a:ext uri="{FF2B5EF4-FFF2-40B4-BE49-F238E27FC236}">
                  <a16:creationId xmlns:a16="http://schemas.microsoft.com/office/drawing/2014/main" id="{388015A5-BC2C-F311-E1F8-467832BAD1CA}"/>
                </a:ext>
              </a:extLst>
            </p:cNvPr>
            <p:cNvGrpSpPr/>
            <p:nvPr/>
          </p:nvGrpSpPr>
          <p:grpSpPr>
            <a:xfrm>
              <a:off x="4824667" y="2873876"/>
              <a:ext cx="2134985" cy="1380431"/>
              <a:chOff x="4363705" y="1968542"/>
              <a:chExt cx="2134985" cy="1380431"/>
            </a:xfrm>
          </p:grpSpPr>
          <p:grpSp>
            <p:nvGrpSpPr>
              <p:cNvPr id="52" name="Group 51">
                <a:extLst>
                  <a:ext uri="{FF2B5EF4-FFF2-40B4-BE49-F238E27FC236}">
                    <a16:creationId xmlns:a16="http://schemas.microsoft.com/office/drawing/2014/main" id="{05645ABC-BB3F-BC32-B035-2AA2D6DB72EE}"/>
                  </a:ext>
                </a:extLst>
              </p:cNvPr>
              <p:cNvGrpSpPr/>
              <p:nvPr/>
            </p:nvGrpSpPr>
            <p:grpSpPr>
              <a:xfrm>
                <a:off x="4407089" y="1968542"/>
                <a:ext cx="1652866" cy="1380431"/>
                <a:chOff x="4151842" y="1790494"/>
                <a:chExt cx="1652866" cy="1380431"/>
              </a:xfrm>
            </p:grpSpPr>
            <p:cxnSp>
              <p:nvCxnSpPr>
                <p:cNvPr id="56" name="Straight Connector 55">
                  <a:extLst>
                    <a:ext uri="{FF2B5EF4-FFF2-40B4-BE49-F238E27FC236}">
                      <a16:creationId xmlns:a16="http://schemas.microsoft.com/office/drawing/2014/main" id="{677ED4E5-40CA-7CE6-AA67-1BF80FF363FD}"/>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57" name="Straight Connector 56">
                  <a:extLst>
                    <a:ext uri="{FF2B5EF4-FFF2-40B4-BE49-F238E27FC236}">
                      <a16:creationId xmlns:a16="http://schemas.microsoft.com/office/drawing/2014/main" id="{00674C6B-D305-D2E8-4A38-CACB627FC5DE}"/>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E47C2EC7-F70F-A2EF-2FB7-B5EDA537C49D}"/>
                    </a:ext>
                  </a:extLst>
                </p:cNvPr>
                <p:cNvCxnSpPr>
                  <a:cxnSpLocks/>
                  <a:stCxn id="60"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59" name="Oval 58">
                  <a:extLst>
                    <a:ext uri="{FF2B5EF4-FFF2-40B4-BE49-F238E27FC236}">
                      <a16:creationId xmlns:a16="http://schemas.microsoft.com/office/drawing/2014/main" id="{B68ACA97-5E6B-D436-D50B-D4C7414ADF8C}"/>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273B6C4E-5812-8BF8-98CE-4ADF43105E22}"/>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Triangle 60">
                  <a:extLst>
                    <a:ext uri="{FF2B5EF4-FFF2-40B4-BE49-F238E27FC236}">
                      <a16:creationId xmlns:a16="http://schemas.microsoft.com/office/drawing/2014/main" id="{8818148D-F857-3F8B-C376-19622D3DB1B7}"/>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3" name="TextBox 52">
                <a:extLst>
                  <a:ext uri="{FF2B5EF4-FFF2-40B4-BE49-F238E27FC236}">
                    <a16:creationId xmlns:a16="http://schemas.microsoft.com/office/drawing/2014/main" id="{B0BF6DAF-70BB-3F1D-A1C7-DF8AE8827EA5}"/>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54" name="TextBox 53">
                <a:extLst>
                  <a:ext uri="{FF2B5EF4-FFF2-40B4-BE49-F238E27FC236}">
                    <a16:creationId xmlns:a16="http://schemas.microsoft.com/office/drawing/2014/main" id="{FC3E3568-05A8-D960-C075-F90AA82D4B55}"/>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55" name="TextBox 54">
                <a:extLst>
                  <a:ext uri="{FF2B5EF4-FFF2-40B4-BE49-F238E27FC236}">
                    <a16:creationId xmlns:a16="http://schemas.microsoft.com/office/drawing/2014/main" id="{6091B74B-CD60-CD87-2DF6-0BF41609C8B4}"/>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51" name="Straight Arrow Connector 50">
              <a:extLst>
                <a:ext uri="{FF2B5EF4-FFF2-40B4-BE49-F238E27FC236}">
                  <a16:creationId xmlns:a16="http://schemas.microsoft.com/office/drawing/2014/main" id="{46A32755-74A9-611D-F1AC-E390941ADE4E}"/>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pic>
        <p:nvPicPr>
          <p:cNvPr id="63" name="Picture 62">
            <a:extLst>
              <a:ext uri="{FF2B5EF4-FFF2-40B4-BE49-F238E27FC236}">
                <a16:creationId xmlns:a16="http://schemas.microsoft.com/office/drawing/2014/main" id="{5610A020-3B6B-46F2-4FEF-4D2A5348A931}"/>
              </a:ext>
            </a:extLst>
          </p:cNvPr>
          <p:cNvPicPr>
            <a:picLocks noChangeAspect="1"/>
          </p:cNvPicPr>
          <p:nvPr/>
        </p:nvPicPr>
        <p:blipFill>
          <a:blip r:embed="rId2"/>
          <a:stretch>
            <a:fillRect/>
          </a:stretch>
        </p:blipFill>
        <p:spPr>
          <a:xfrm>
            <a:off x="3609905" y="5390047"/>
            <a:ext cx="7518400" cy="762000"/>
          </a:xfrm>
          <a:prstGeom prst="rect">
            <a:avLst/>
          </a:prstGeom>
        </p:spPr>
      </p:pic>
    </p:spTree>
    <p:extLst>
      <p:ext uri="{BB962C8B-B14F-4D97-AF65-F5344CB8AC3E}">
        <p14:creationId xmlns:p14="http://schemas.microsoft.com/office/powerpoint/2010/main" val="38190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36C-4817-F3A7-E58F-6D048BB6A221}"/>
              </a:ext>
            </a:extLst>
          </p:cNvPr>
          <p:cNvSpPr>
            <a:spLocks noGrp="1"/>
          </p:cNvSpPr>
          <p:nvPr>
            <p:ph type="title"/>
          </p:nvPr>
        </p:nvSpPr>
        <p:spPr/>
        <p:txBody>
          <a:bodyPr/>
          <a:lstStyle/>
          <a:p>
            <a:r>
              <a:rPr lang="en-US" dirty="0"/>
              <a:t>EBVC: Diffusion, Non-Orthogonality</a:t>
            </a:r>
          </a:p>
        </p:txBody>
      </p:sp>
      <p:sp>
        <p:nvSpPr>
          <p:cNvPr id="3" name="Slide Number Placeholder 2">
            <a:extLst>
              <a:ext uri="{FF2B5EF4-FFF2-40B4-BE49-F238E27FC236}">
                <a16:creationId xmlns:a16="http://schemas.microsoft.com/office/drawing/2014/main" id="{BFCE6222-70D1-0DD0-A203-261172664706}"/>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3C969DBB-544E-064F-36DA-50312E247366}"/>
              </a:ext>
            </a:extLst>
          </p:cNvPr>
          <p:cNvSpPr>
            <a:spLocks noGrp="1"/>
          </p:cNvSpPr>
          <p:nvPr>
            <p:ph sz="quarter" idx="11"/>
          </p:nvPr>
        </p:nvSpPr>
        <p:spPr>
          <a:xfrm>
            <a:off x="647700" y="1409700"/>
            <a:ext cx="11049000" cy="5448300"/>
          </a:xfrm>
        </p:spPr>
        <p:txBody>
          <a:bodyPr/>
          <a:lstStyle/>
          <a:p>
            <a:pPr marL="342900" indent="-342900">
              <a:buFont typeface="Arial" panose="020B0604020202020204" pitchFamily="34" charset="0"/>
              <a:buChar char="•"/>
            </a:pPr>
            <a:r>
              <a:rPr lang="en-US" dirty="0"/>
              <a:t>The edge-based diffusion operator is a bit more complex in that we are computing a gradient at the integration point while using two nodes, the left and right</a:t>
            </a:r>
          </a:p>
          <a:p>
            <a:pPr marL="342900" indent="-342900">
              <a:buFont typeface="Arial" panose="020B0604020202020204" pitchFamily="34" charset="0"/>
              <a:buChar char="•"/>
            </a:pPr>
            <a:r>
              <a:rPr lang="en-US" dirty="0"/>
              <a:t>In many practical meshes, the distance vector between the edges (</a:t>
            </a:r>
            <a:r>
              <a:rPr lang="en-US" dirty="0" err="1"/>
              <a:t>dx</a:t>
            </a:r>
            <a:r>
              <a:rPr lang="en-US" baseline="-25000" dirty="0" err="1"/>
              <a:t>j</a:t>
            </a:r>
            <a:r>
              <a:rPr lang="en-US" dirty="0"/>
              <a:t>) and the edge area vector will not be perfectly orthogonal</a:t>
            </a:r>
          </a:p>
          <a:p>
            <a:pPr marL="342900" indent="-342900">
              <a:buFont typeface="Arial" panose="020B0604020202020204" pitchFamily="34" charset="0"/>
              <a:buChar char="•"/>
            </a:pPr>
            <a:r>
              <a:rPr lang="en-US" dirty="0"/>
              <a:t>This non-orthogonality causes inaccuracy when using a simplified approach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The non-orthogonality approach of </a:t>
            </a:r>
            <a:r>
              <a:rPr lang="en-US" dirty="0" err="1"/>
              <a:t>Jasek</a:t>
            </a:r>
            <a:r>
              <a:rPr lang="en-US" dirty="0"/>
              <a:t> (Ph.D. Imperial College) is a standard cell-centered approach that has been adopted for edge-based schemes</a:t>
            </a:r>
          </a:p>
          <a:p>
            <a:pPr marL="342900" indent="-342900">
              <a:buFont typeface="Arial" panose="020B0604020202020204" pitchFamily="34" charset="0"/>
              <a:buChar char="•"/>
            </a:pPr>
            <a:r>
              <a:rPr lang="en-US" dirty="0"/>
              <a:t>CC and EBVC are each two-state schemes and share non-orthogonality issues</a:t>
            </a:r>
          </a:p>
          <a:p>
            <a:endParaRPr lang="en-US" dirty="0"/>
          </a:p>
        </p:txBody>
      </p:sp>
      <p:grpSp>
        <p:nvGrpSpPr>
          <p:cNvPr id="63" name="Group 62">
            <a:extLst>
              <a:ext uri="{FF2B5EF4-FFF2-40B4-BE49-F238E27FC236}">
                <a16:creationId xmlns:a16="http://schemas.microsoft.com/office/drawing/2014/main" id="{2E3BADC7-575B-0675-5F20-FEED490E0F5C}"/>
              </a:ext>
            </a:extLst>
          </p:cNvPr>
          <p:cNvGrpSpPr/>
          <p:nvPr/>
        </p:nvGrpSpPr>
        <p:grpSpPr>
          <a:xfrm>
            <a:off x="6172200" y="2926877"/>
            <a:ext cx="2297823" cy="1143095"/>
            <a:chOff x="7874215" y="2879810"/>
            <a:chExt cx="2297823" cy="1143095"/>
          </a:xfrm>
        </p:grpSpPr>
        <p:grpSp>
          <p:nvGrpSpPr>
            <p:cNvPr id="64" name="Group 63">
              <a:extLst>
                <a:ext uri="{FF2B5EF4-FFF2-40B4-BE49-F238E27FC236}">
                  <a16:creationId xmlns:a16="http://schemas.microsoft.com/office/drawing/2014/main" id="{C9A8CF71-5172-48FE-F4C8-06EF86090F6D}"/>
                </a:ext>
              </a:extLst>
            </p:cNvPr>
            <p:cNvGrpSpPr/>
            <p:nvPr/>
          </p:nvGrpSpPr>
          <p:grpSpPr>
            <a:xfrm>
              <a:off x="7874215" y="2879810"/>
              <a:ext cx="2297823" cy="1143095"/>
              <a:chOff x="6607947" y="1983715"/>
              <a:chExt cx="2297823" cy="1143095"/>
            </a:xfrm>
          </p:grpSpPr>
          <p:grpSp>
            <p:nvGrpSpPr>
              <p:cNvPr id="66" name="Group 65">
                <a:extLst>
                  <a:ext uri="{FF2B5EF4-FFF2-40B4-BE49-F238E27FC236}">
                    <a16:creationId xmlns:a16="http://schemas.microsoft.com/office/drawing/2014/main" id="{CAF115C9-81A2-1D05-2316-DC5270D7967F}"/>
                  </a:ext>
                </a:extLst>
              </p:cNvPr>
              <p:cNvGrpSpPr/>
              <p:nvPr/>
            </p:nvGrpSpPr>
            <p:grpSpPr>
              <a:xfrm>
                <a:off x="6611667" y="1983715"/>
                <a:ext cx="1652865" cy="1143095"/>
                <a:chOff x="6004561" y="2713620"/>
                <a:chExt cx="1652865" cy="1143095"/>
              </a:xfrm>
            </p:grpSpPr>
            <p:cxnSp>
              <p:nvCxnSpPr>
                <p:cNvPr id="70" name="Straight Connector 69">
                  <a:extLst>
                    <a:ext uri="{FF2B5EF4-FFF2-40B4-BE49-F238E27FC236}">
                      <a16:creationId xmlns:a16="http://schemas.microsoft.com/office/drawing/2014/main" id="{801590B2-0A38-F842-5604-D5D8641E1126}"/>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71" name="Straight Connector 70">
                  <a:extLst>
                    <a:ext uri="{FF2B5EF4-FFF2-40B4-BE49-F238E27FC236}">
                      <a16:creationId xmlns:a16="http://schemas.microsoft.com/office/drawing/2014/main" id="{97E1FF8F-CCDB-54E6-8DEC-2BD1A00CEBB9}"/>
                    </a:ext>
                  </a:extLst>
                </p:cNvPr>
                <p:cNvCxnSpPr>
                  <a:cxnSpLocks/>
                  <a:endCxn id="73"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72" name="Oval 71">
                  <a:extLst>
                    <a:ext uri="{FF2B5EF4-FFF2-40B4-BE49-F238E27FC236}">
                      <a16:creationId xmlns:a16="http://schemas.microsoft.com/office/drawing/2014/main" id="{1AB01E16-6F48-6FAF-ABB4-A39FCEFA7B58}"/>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1EB6A295-7DDE-D47C-1028-07897364D89D}"/>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4" name="Straight Connector 73">
                  <a:extLst>
                    <a:ext uri="{FF2B5EF4-FFF2-40B4-BE49-F238E27FC236}">
                      <a16:creationId xmlns:a16="http://schemas.microsoft.com/office/drawing/2014/main" id="{7FC9099A-A0A8-658A-DFB3-F01F45B035F6}"/>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75" name="Triangle 74">
                  <a:extLst>
                    <a:ext uri="{FF2B5EF4-FFF2-40B4-BE49-F238E27FC236}">
                      <a16:creationId xmlns:a16="http://schemas.microsoft.com/office/drawing/2014/main" id="{A6806F49-4C6C-94A0-D276-67A1A71473E7}"/>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7" name="TextBox 66">
                <a:extLst>
                  <a:ext uri="{FF2B5EF4-FFF2-40B4-BE49-F238E27FC236}">
                    <a16:creationId xmlns:a16="http://schemas.microsoft.com/office/drawing/2014/main" id="{801076BC-C706-07B0-AFAA-334195E98996}"/>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68" name="TextBox 67">
                <a:extLst>
                  <a:ext uri="{FF2B5EF4-FFF2-40B4-BE49-F238E27FC236}">
                    <a16:creationId xmlns:a16="http://schemas.microsoft.com/office/drawing/2014/main" id="{06D387D8-7B2B-2CBC-A4EA-8FDD5311401B}"/>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69" name="TextBox 68">
                <a:extLst>
                  <a:ext uri="{FF2B5EF4-FFF2-40B4-BE49-F238E27FC236}">
                    <a16:creationId xmlns:a16="http://schemas.microsoft.com/office/drawing/2014/main" id="{1F26E9E6-6C3D-1443-0E90-3D606B820865}"/>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65" name="Straight Arrow Connector 64">
              <a:extLst>
                <a:ext uri="{FF2B5EF4-FFF2-40B4-BE49-F238E27FC236}">
                  <a16:creationId xmlns:a16="http://schemas.microsoft.com/office/drawing/2014/main" id="{51B82051-4D19-E53B-80C8-FD68F84E86B2}"/>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pic>
        <p:nvPicPr>
          <p:cNvPr id="76" name="Picture 75">
            <a:extLst>
              <a:ext uri="{FF2B5EF4-FFF2-40B4-BE49-F238E27FC236}">
                <a16:creationId xmlns:a16="http://schemas.microsoft.com/office/drawing/2014/main" id="{1E93A589-C3FA-46E5-9359-4F3D23639D7A}"/>
              </a:ext>
            </a:extLst>
          </p:cNvPr>
          <p:cNvPicPr>
            <a:picLocks noChangeAspect="1"/>
          </p:cNvPicPr>
          <p:nvPr/>
        </p:nvPicPr>
        <p:blipFill>
          <a:blip r:embed="rId2"/>
          <a:stretch>
            <a:fillRect/>
          </a:stretch>
        </p:blipFill>
        <p:spPr>
          <a:xfrm>
            <a:off x="2075135" y="3393337"/>
            <a:ext cx="2425700" cy="673100"/>
          </a:xfrm>
          <a:prstGeom prst="rect">
            <a:avLst/>
          </a:prstGeom>
        </p:spPr>
      </p:pic>
      <p:sp>
        <p:nvSpPr>
          <p:cNvPr id="78" name="TextBox 77">
            <a:extLst>
              <a:ext uri="{FF2B5EF4-FFF2-40B4-BE49-F238E27FC236}">
                <a16:creationId xmlns:a16="http://schemas.microsoft.com/office/drawing/2014/main" id="{8143FB7B-B0AA-5DB2-E910-9CAB5790B1A1}"/>
              </a:ext>
            </a:extLst>
          </p:cNvPr>
          <p:cNvSpPr txBox="1"/>
          <p:nvPr/>
        </p:nvSpPr>
        <p:spPr>
          <a:xfrm>
            <a:off x="7392693" y="5689391"/>
            <a:ext cx="0" cy="0"/>
          </a:xfrm>
          <a:prstGeom prst="rect">
            <a:avLst/>
          </a:prstGeom>
        </p:spPr>
        <p:txBody>
          <a:bodyPr vert="horz" wrap="none" lIns="91440" tIns="45720" rIns="91440" bIns="45720" rtlCol="0">
            <a:noAutofit/>
          </a:bodyPr>
          <a:lstStyle/>
          <a:p>
            <a:pPr algn="l"/>
            <a:r>
              <a:rPr lang="en-US" dirty="0"/>
              <a:t>Where </a:t>
            </a:r>
            <a:r>
              <a:rPr lang="en-US" dirty="0" err="1"/>
              <a:t>G</a:t>
            </a:r>
            <a:r>
              <a:rPr lang="en-US" baseline="-25000" dirty="0" err="1"/>
              <a:t>j</a:t>
            </a:r>
            <a:r>
              <a:rPr lang="en-US" dirty="0" err="1">
                <a:latin typeface="Symbol" pitchFamily="2" charset="2"/>
              </a:rPr>
              <a:t>f</a:t>
            </a:r>
            <a:r>
              <a:rPr lang="en-US" dirty="0">
                <a:latin typeface="Symbol" pitchFamily="2" charset="2"/>
              </a:rPr>
              <a:t> </a:t>
            </a:r>
            <a:r>
              <a:rPr lang="en-US" dirty="0">
                <a:latin typeface="Open Sans" panose="020B0606030504020204" pitchFamily="34" charset="0"/>
                <a:ea typeface="Open Sans" panose="020B0606030504020204" pitchFamily="34" charset="0"/>
                <a:cs typeface="Open Sans" panose="020B0606030504020204" pitchFamily="34" charset="0"/>
              </a:rPr>
              <a:t>is a “projected nodal gradient”</a:t>
            </a:r>
          </a:p>
          <a:p>
            <a:pPr algn="l"/>
            <a:r>
              <a:rPr lang="en-US" dirty="0">
                <a:latin typeface="Open Sans" panose="020B0606030504020204" pitchFamily="34" charset="0"/>
                <a:ea typeface="Open Sans" panose="020B0606030504020204" pitchFamily="34" charset="0"/>
                <a:cs typeface="Open Sans" panose="020B0606030504020204" pitchFamily="34" charset="0"/>
              </a:rPr>
              <a:t>and, </a:t>
            </a:r>
          </a:p>
        </p:txBody>
      </p:sp>
      <p:pic>
        <p:nvPicPr>
          <p:cNvPr id="5" name="Picture 4">
            <a:extLst>
              <a:ext uri="{FF2B5EF4-FFF2-40B4-BE49-F238E27FC236}">
                <a16:creationId xmlns:a16="http://schemas.microsoft.com/office/drawing/2014/main" id="{4E3AB32B-D8A0-9D4C-8FDB-857F10F480E5}"/>
              </a:ext>
            </a:extLst>
          </p:cNvPr>
          <p:cNvPicPr>
            <a:picLocks noChangeAspect="1"/>
          </p:cNvPicPr>
          <p:nvPr/>
        </p:nvPicPr>
        <p:blipFill>
          <a:blip r:embed="rId3"/>
          <a:stretch>
            <a:fillRect/>
          </a:stretch>
        </p:blipFill>
        <p:spPr>
          <a:xfrm>
            <a:off x="666750" y="5618910"/>
            <a:ext cx="5981700" cy="774700"/>
          </a:xfrm>
          <a:prstGeom prst="rect">
            <a:avLst/>
          </a:prstGeom>
        </p:spPr>
      </p:pic>
      <p:pic>
        <p:nvPicPr>
          <p:cNvPr id="7" name="Picture 6">
            <a:extLst>
              <a:ext uri="{FF2B5EF4-FFF2-40B4-BE49-F238E27FC236}">
                <a16:creationId xmlns:a16="http://schemas.microsoft.com/office/drawing/2014/main" id="{6FC495F8-104C-D717-AF69-C7B2B7CDF589}"/>
              </a:ext>
            </a:extLst>
          </p:cNvPr>
          <p:cNvPicPr>
            <a:picLocks noChangeAspect="1"/>
          </p:cNvPicPr>
          <p:nvPr/>
        </p:nvPicPr>
        <p:blipFill>
          <a:blip r:embed="rId4"/>
          <a:stretch>
            <a:fillRect/>
          </a:stretch>
        </p:blipFill>
        <p:spPr>
          <a:xfrm>
            <a:off x="8237654" y="6107860"/>
            <a:ext cx="3098800" cy="571500"/>
          </a:xfrm>
          <a:prstGeom prst="rect">
            <a:avLst/>
          </a:prstGeom>
        </p:spPr>
      </p:pic>
    </p:spTree>
    <p:extLst>
      <p:ext uri="{BB962C8B-B14F-4D97-AF65-F5344CB8AC3E}">
        <p14:creationId xmlns:p14="http://schemas.microsoft.com/office/powerpoint/2010/main" val="62371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E9851-9932-3BFB-8759-F8D32455727B}"/>
              </a:ext>
            </a:extLst>
          </p:cNvPr>
          <p:cNvSpPr>
            <a:spLocks noGrp="1"/>
          </p:cNvSpPr>
          <p:nvPr>
            <p:ph type="title"/>
          </p:nvPr>
        </p:nvSpPr>
        <p:spPr/>
        <p:txBody>
          <a:bodyPr/>
          <a:lstStyle/>
          <a:p>
            <a:r>
              <a:rPr lang="en-US" dirty="0"/>
              <a:t>(Projected) Nodal Gradient Operator</a:t>
            </a:r>
          </a:p>
        </p:txBody>
      </p:sp>
      <p:sp>
        <p:nvSpPr>
          <p:cNvPr id="3" name="Slide Number Placeholder 2">
            <a:extLst>
              <a:ext uri="{FF2B5EF4-FFF2-40B4-BE49-F238E27FC236}">
                <a16:creationId xmlns:a16="http://schemas.microsoft.com/office/drawing/2014/main" id="{57D60D4C-B457-ECE7-7116-377E7283AB65}"/>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6F1D3B12-35E5-A86C-D847-C6DA519287C8}"/>
              </a:ext>
            </a:extLst>
          </p:cNvPr>
          <p:cNvSpPr>
            <a:spLocks noGrp="1"/>
          </p:cNvSpPr>
          <p:nvPr>
            <p:ph sz="quarter" idx="11"/>
          </p:nvPr>
        </p:nvSpPr>
        <p:spPr/>
        <p:txBody>
          <a:bodyPr/>
          <a:lstStyle/>
          <a:p>
            <a:pPr marL="342900" indent="-342900">
              <a:buFont typeface="Arial" panose="020B0604020202020204" pitchFamily="34" charset="0"/>
              <a:buChar char="•"/>
            </a:pPr>
            <a:r>
              <a:rPr lang="en-US" dirty="0"/>
              <a:t>Recall, that the edge-based diffusion operator, and as we will see in future lectures for some choices for the advection operator, a nodal gradient is required</a:t>
            </a:r>
          </a:p>
          <a:p>
            <a:endParaRPr lang="en-US" dirty="0"/>
          </a:p>
        </p:txBody>
      </p:sp>
      <p:sp>
        <p:nvSpPr>
          <p:cNvPr id="5" name="Content Placeholder 3">
            <a:extLst>
              <a:ext uri="{FF2B5EF4-FFF2-40B4-BE49-F238E27FC236}">
                <a16:creationId xmlns:a16="http://schemas.microsoft.com/office/drawing/2014/main" id="{6275B951-EC28-DA1E-157E-8494713D5125}"/>
              </a:ext>
            </a:extLst>
          </p:cNvPr>
          <p:cNvSpPr txBox="1">
            <a:spLocks/>
          </p:cNvSpPr>
          <p:nvPr/>
        </p:nvSpPr>
        <p:spPr>
          <a:xfrm>
            <a:off x="4637000" y="2440757"/>
            <a:ext cx="6610674" cy="461010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First, the gradient of a function (other than linear) is discontinuous, i.e., the value at a shared element face depends on which element is used to compute the gradient</a:t>
            </a:r>
          </a:p>
          <a:p>
            <a:endParaRPr lang="en-US" dirty="0"/>
          </a:p>
          <a:p>
            <a:pPr marL="342900" indent="-342900">
              <a:buFont typeface="Arial" panose="020B0604020202020204" pitchFamily="34" charset="0"/>
              <a:buChar char="•"/>
            </a:pPr>
            <a:r>
              <a:rPr lang="en-US" dirty="0"/>
              <a:t>Therefore, we can view the nodal gradient a continuous at the nodes and discontinuous within the elements</a:t>
            </a:r>
          </a:p>
          <a:p>
            <a:pPr marL="342900" indent="-342900">
              <a:buFont typeface="Arial" panose="020B0604020202020204" pitchFamily="34" charset="0"/>
              <a:buChar char="•"/>
            </a:pPr>
            <a:endParaRPr lang="en-US" dirty="0"/>
          </a:p>
          <a:p>
            <a:r>
              <a:rPr lang="en-US" dirty="0"/>
              <a:t>Let’s minimize this difference:</a:t>
            </a:r>
          </a:p>
          <a:p>
            <a:r>
              <a:rPr lang="en-US" dirty="0"/>
              <a:t>by solving:</a:t>
            </a:r>
          </a:p>
          <a:p>
            <a:endParaRPr lang="en-US" dirty="0"/>
          </a:p>
        </p:txBody>
      </p:sp>
      <p:pic>
        <p:nvPicPr>
          <p:cNvPr id="6" name="Picture 5">
            <a:extLst>
              <a:ext uri="{FF2B5EF4-FFF2-40B4-BE49-F238E27FC236}">
                <a16:creationId xmlns:a16="http://schemas.microsoft.com/office/drawing/2014/main" id="{21440C23-7B55-E2E6-4063-11EDD4312AB0}"/>
              </a:ext>
            </a:extLst>
          </p:cNvPr>
          <p:cNvPicPr>
            <a:picLocks noChangeAspect="1"/>
          </p:cNvPicPr>
          <p:nvPr/>
        </p:nvPicPr>
        <p:blipFill rotWithShape="1">
          <a:blip r:embed="rId2"/>
          <a:srcRect l="42742"/>
          <a:stretch/>
        </p:blipFill>
        <p:spPr>
          <a:xfrm>
            <a:off x="421683" y="2787656"/>
            <a:ext cx="3519907" cy="3457937"/>
          </a:xfrm>
          <a:prstGeom prst="rect">
            <a:avLst/>
          </a:prstGeom>
        </p:spPr>
      </p:pic>
      <p:grpSp>
        <p:nvGrpSpPr>
          <p:cNvPr id="20" name="Group 19">
            <a:extLst>
              <a:ext uri="{FF2B5EF4-FFF2-40B4-BE49-F238E27FC236}">
                <a16:creationId xmlns:a16="http://schemas.microsoft.com/office/drawing/2014/main" id="{84B02D54-266A-F817-53D5-978FF794A3BD}"/>
              </a:ext>
            </a:extLst>
          </p:cNvPr>
          <p:cNvGrpSpPr/>
          <p:nvPr/>
        </p:nvGrpSpPr>
        <p:grpSpPr>
          <a:xfrm>
            <a:off x="7304923" y="3354834"/>
            <a:ext cx="2097359" cy="1152333"/>
            <a:chOff x="7226682" y="3717460"/>
            <a:chExt cx="2097359" cy="1152333"/>
          </a:xfrm>
        </p:grpSpPr>
        <p:sp>
          <p:nvSpPr>
            <p:cNvPr id="13" name="Arc 12">
              <a:extLst>
                <a:ext uri="{FF2B5EF4-FFF2-40B4-BE49-F238E27FC236}">
                  <a16:creationId xmlns:a16="http://schemas.microsoft.com/office/drawing/2014/main" id="{B105C936-821B-4BCE-FF99-8CFE8C40E8DD}"/>
                </a:ext>
              </a:extLst>
            </p:cNvPr>
            <p:cNvSpPr/>
            <p:nvPr/>
          </p:nvSpPr>
          <p:spPr>
            <a:xfrm rot="16200000">
              <a:off x="8009424" y="3555176"/>
              <a:ext cx="891835" cy="1737399"/>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A8EF3BC2-6357-F5C3-35F1-409AFD8FCC7E}"/>
                </a:ext>
              </a:extLst>
            </p:cNvPr>
            <p:cNvSpPr/>
            <p:nvPr/>
          </p:nvSpPr>
          <p:spPr>
            <a:xfrm>
              <a:off x="7548872" y="437235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5EDB932-B5D8-89B9-B46F-5646900C1B5B}"/>
                </a:ext>
              </a:extLst>
            </p:cNvPr>
            <p:cNvSpPr/>
            <p:nvPr/>
          </p:nvSpPr>
          <p:spPr>
            <a:xfrm>
              <a:off x="7973415" y="400223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1A10640-D536-C810-F7A6-BE42DE602AFB}"/>
                </a:ext>
              </a:extLst>
            </p:cNvPr>
            <p:cNvSpPr/>
            <p:nvPr/>
          </p:nvSpPr>
          <p:spPr>
            <a:xfrm>
              <a:off x="8397958" y="39260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2E8A31F-43DF-D8E3-E4F4-EDC2C062EBA7}"/>
                </a:ext>
              </a:extLst>
            </p:cNvPr>
            <p:cNvCxnSpPr>
              <a:cxnSpLocks/>
            </p:cNvCxnSpPr>
            <p:nvPr/>
          </p:nvCxnSpPr>
          <p:spPr>
            <a:xfrm flipV="1">
              <a:off x="7388383" y="3863071"/>
              <a:ext cx="1220032" cy="345594"/>
            </a:xfrm>
            <a:prstGeom prst="line">
              <a:avLst/>
            </a:prstGeom>
            <a:ln w="15875">
              <a:solidFill>
                <a:srgbClr val="000000"/>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D147CE8-42C4-6B4F-A721-22DD15AED714}"/>
                </a:ext>
              </a:extLst>
            </p:cNvPr>
            <p:cNvCxnSpPr>
              <a:cxnSpLocks/>
            </p:cNvCxnSpPr>
            <p:nvPr/>
          </p:nvCxnSpPr>
          <p:spPr>
            <a:xfrm flipV="1">
              <a:off x="7396730" y="3717460"/>
              <a:ext cx="944949" cy="898507"/>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0DE9923-0122-A74B-1724-D80A89215994}"/>
                </a:ext>
              </a:extLst>
            </p:cNvPr>
            <p:cNvCxnSpPr>
              <a:cxnSpLocks/>
            </p:cNvCxnSpPr>
            <p:nvPr/>
          </p:nvCxnSpPr>
          <p:spPr>
            <a:xfrm flipV="1">
              <a:off x="7226682" y="3926037"/>
              <a:ext cx="1536316" cy="229774"/>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CD7023FA-1748-45D6-9FDD-0F1F60FB7C32}"/>
              </a:ext>
            </a:extLst>
          </p:cNvPr>
          <p:cNvPicPr>
            <a:picLocks noChangeAspect="1"/>
          </p:cNvPicPr>
          <p:nvPr/>
        </p:nvPicPr>
        <p:blipFill>
          <a:blip r:embed="rId3"/>
          <a:stretch>
            <a:fillRect/>
          </a:stretch>
        </p:blipFill>
        <p:spPr>
          <a:xfrm>
            <a:off x="8328937" y="5188314"/>
            <a:ext cx="2095500" cy="749300"/>
          </a:xfrm>
          <a:prstGeom prst="rect">
            <a:avLst/>
          </a:prstGeom>
        </p:spPr>
      </p:pic>
      <p:pic>
        <p:nvPicPr>
          <p:cNvPr id="23" name="Picture 22">
            <a:extLst>
              <a:ext uri="{FF2B5EF4-FFF2-40B4-BE49-F238E27FC236}">
                <a16:creationId xmlns:a16="http://schemas.microsoft.com/office/drawing/2014/main" id="{3C9D0632-A186-0E91-7573-4C50CFCF251F}"/>
              </a:ext>
            </a:extLst>
          </p:cNvPr>
          <p:cNvPicPr>
            <a:picLocks noChangeAspect="1"/>
          </p:cNvPicPr>
          <p:nvPr/>
        </p:nvPicPr>
        <p:blipFill>
          <a:blip r:embed="rId4"/>
          <a:stretch>
            <a:fillRect/>
          </a:stretch>
        </p:blipFill>
        <p:spPr>
          <a:xfrm>
            <a:off x="5166637" y="6155344"/>
            <a:ext cx="3162300" cy="673100"/>
          </a:xfrm>
          <a:prstGeom prst="rect">
            <a:avLst/>
          </a:prstGeom>
        </p:spPr>
      </p:pic>
      <p:pic>
        <p:nvPicPr>
          <p:cNvPr id="24" name="Picture 23">
            <a:extLst>
              <a:ext uri="{FF2B5EF4-FFF2-40B4-BE49-F238E27FC236}">
                <a16:creationId xmlns:a16="http://schemas.microsoft.com/office/drawing/2014/main" id="{A9C5DBE0-82B0-4B02-BA45-9E801D1F5104}"/>
              </a:ext>
            </a:extLst>
          </p:cNvPr>
          <p:cNvPicPr>
            <a:picLocks noChangeAspect="1"/>
          </p:cNvPicPr>
          <p:nvPr/>
        </p:nvPicPr>
        <p:blipFill>
          <a:blip r:embed="rId5"/>
          <a:stretch>
            <a:fillRect/>
          </a:stretch>
        </p:blipFill>
        <p:spPr>
          <a:xfrm>
            <a:off x="9052127" y="6071721"/>
            <a:ext cx="2438400" cy="647700"/>
          </a:xfrm>
          <a:prstGeom prst="rect">
            <a:avLst/>
          </a:prstGeom>
        </p:spPr>
      </p:pic>
      <p:cxnSp>
        <p:nvCxnSpPr>
          <p:cNvPr id="26" name="Straight Arrow Connector 25">
            <a:extLst>
              <a:ext uri="{FF2B5EF4-FFF2-40B4-BE49-F238E27FC236}">
                <a16:creationId xmlns:a16="http://schemas.microsoft.com/office/drawing/2014/main" id="{3DF36921-6BEB-694F-705E-EBE12CCEC325}"/>
              </a:ext>
            </a:extLst>
          </p:cNvPr>
          <p:cNvCxnSpPr/>
          <p:nvPr/>
        </p:nvCxnSpPr>
        <p:spPr>
          <a:xfrm>
            <a:off x="8419920" y="6452266"/>
            <a:ext cx="4386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B13E3A3-D14F-9710-F9A8-04813E511590}"/>
              </a:ext>
            </a:extLst>
          </p:cNvPr>
          <p:cNvSpPr txBox="1"/>
          <p:nvPr/>
        </p:nvSpPr>
        <p:spPr>
          <a:xfrm>
            <a:off x="2898183" y="6664271"/>
            <a:ext cx="0" cy="0"/>
          </a:xfrm>
          <a:prstGeom prst="rect">
            <a:avLst/>
          </a:prstGeom>
        </p:spPr>
        <p:txBody>
          <a:bodyPr vert="horz" wrap="none" lIns="91440" tIns="45720" rIns="91440" bIns="45720" rtlCol="0">
            <a:noAutofit/>
          </a:bodyPr>
          <a:lstStyle/>
          <a:p>
            <a:pPr algn="l"/>
            <a:endParaRPr lang="en-US" dirty="0"/>
          </a:p>
        </p:txBody>
      </p:sp>
    </p:spTree>
    <p:extLst>
      <p:ext uri="{BB962C8B-B14F-4D97-AF65-F5344CB8AC3E}">
        <p14:creationId xmlns:p14="http://schemas.microsoft.com/office/powerpoint/2010/main" val="303460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36C-4817-F3A7-E58F-6D048BB6A221}"/>
              </a:ext>
            </a:extLst>
          </p:cNvPr>
          <p:cNvSpPr>
            <a:spLocks noGrp="1"/>
          </p:cNvSpPr>
          <p:nvPr>
            <p:ph type="title"/>
          </p:nvPr>
        </p:nvSpPr>
        <p:spPr/>
        <p:txBody>
          <a:bodyPr/>
          <a:lstStyle/>
          <a:p>
            <a:r>
              <a:rPr lang="en-US" dirty="0"/>
              <a:t>EBVC: Diffusion, Non-Orthogonality; Code</a:t>
            </a:r>
          </a:p>
        </p:txBody>
      </p:sp>
      <p:sp>
        <p:nvSpPr>
          <p:cNvPr id="3" name="Slide Number Placeholder 2">
            <a:extLst>
              <a:ext uri="{FF2B5EF4-FFF2-40B4-BE49-F238E27FC236}">
                <a16:creationId xmlns:a16="http://schemas.microsoft.com/office/drawing/2014/main" id="{BFCE6222-70D1-0DD0-A203-261172664706}"/>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3C969DBB-544E-064F-36DA-50312E247366}"/>
              </a:ext>
            </a:extLst>
          </p:cNvPr>
          <p:cNvSpPr>
            <a:spLocks noGrp="1"/>
          </p:cNvSpPr>
          <p:nvPr>
            <p:ph sz="quarter" idx="11"/>
          </p:nvPr>
        </p:nvSpPr>
        <p:spPr>
          <a:xfrm>
            <a:off x="647700" y="1409700"/>
            <a:ext cx="11049000" cy="5448300"/>
          </a:xfrm>
        </p:spPr>
        <p:txBody>
          <a:bodyPr/>
          <a:lstStyle/>
          <a:p>
            <a:pPr marL="342900" indent="-342900">
              <a:buFont typeface="Arial" panose="020B0604020202020204" pitchFamily="34" charset="0"/>
              <a:buChar char="•"/>
            </a:pPr>
            <a:r>
              <a:rPr lang="en-US" dirty="0">
                <a:hlinkClick r:id="rId2"/>
              </a:rPr>
              <a:t>https://github.com/NaluCFD/Nalu/blob/master/src/AssembleScalarEdgeDiffSolverAlgorithm.C</a:t>
            </a:r>
            <a:r>
              <a:rPr lang="en-US" dirty="0"/>
              <a:t> </a:t>
            </a:r>
          </a:p>
        </p:txBody>
      </p:sp>
      <p:pic>
        <p:nvPicPr>
          <p:cNvPr id="8" name="Picture 7">
            <a:extLst>
              <a:ext uri="{FF2B5EF4-FFF2-40B4-BE49-F238E27FC236}">
                <a16:creationId xmlns:a16="http://schemas.microsoft.com/office/drawing/2014/main" id="{B259CACE-1AEC-12E0-05FD-24EA6BAB325D}"/>
              </a:ext>
            </a:extLst>
          </p:cNvPr>
          <p:cNvPicPr>
            <a:picLocks noChangeAspect="1"/>
          </p:cNvPicPr>
          <p:nvPr/>
        </p:nvPicPr>
        <p:blipFill>
          <a:blip r:embed="rId3"/>
          <a:stretch>
            <a:fillRect/>
          </a:stretch>
        </p:blipFill>
        <p:spPr>
          <a:xfrm>
            <a:off x="1473820" y="3128938"/>
            <a:ext cx="7772400" cy="1398260"/>
          </a:xfrm>
          <a:prstGeom prst="rect">
            <a:avLst/>
          </a:prstGeom>
        </p:spPr>
      </p:pic>
    </p:spTree>
    <p:extLst>
      <p:ext uri="{BB962C8B-B14F-4D97-AF65-F5344CB8AC3E}">
        <p14:creationId xmlns:p14="http://schemas.microsoft.com/office/powerpoint/2010/main" val="123105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00649-A442-BA38-76B2-3C1FCB6766FB}"/>
              </a:ext>
            </a:extLst>
          </p:cNvPr>
          <p:cNvSpPr>
            <a:spLocks noGrp="1"/>
          </p:cNvSpPr>
          <p:nvPr>
            <p:ph type="title"/>
          </p:nvPr>
        </p:nvSpPr>
        <p:spPr/>
        <p:txBody>
          <a:bodyPr/>
          <a:lstStyle/>
          <a:p>
            <a:r>
              <a:rPr lang="en-US" dirty="0"/>
              <a:t>Typical Difficulties for a Two-State Scheme</a:t>
            </a:r>
          </a:p>
        </p:txBody>
      </p:sp>
      <p:sp>
        <p:nvSpPr>
          <p:cNvPr id="3" name="Slide Number Placeholder 2">
            <a:extLst>
              <a:ext uri="{FF2B5EF4-FFF2-40B4-BE49-F238E27FC236}">
                <a16:creationId xmlns:a16="http://schemas.microsoft.com/office/drawing/2014/main" id="{141652E2-719F-62B8-95EC-62C846C2189B}"/>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B9AC47A7-6C20-29EA-DE1F-C1296F699357}"/>
              </a:ext>
            </a:extLst>
          </p:cNvPr>
          <p:cNvSpPr>
            <a:spLocks noGrp="1"/>
          </p:cNvSpPr>
          <p:nvPr>
            <p:ph sz="quarter" idx="11"/>
          </p:nvPr>
        </p:nvSpPr>
        <p:spPr>
          <a:xfrm>
            <a:off x="647699" y="1409700"/>
            <a:ext cx="7138925" cy="5426812"/>
          </a:xfrm>
        </p:spPr>
        <p:txBody>
          <a:bodyPr>
            <a:normAutofit/>
          </a:bodyPr>
          <a:lstStyle/>
          <a:p>
            <a:pPr marL="342900" indent="-342900">
              <a:buFont typeface="Arial" panose="020B0604020202020204" pitchFamily="34" charset="0"/>
              <a:buChar char="•"/>
            </a:pPr>
            <a:r>
              <a:rPr lang="en-US" dirty="0"/>
              <a:t>With two points, only a linear basis can be used, therefore, unstructured CC and EBVC are limited to second-order spatial accuracy</a:t>
            </a:r>
          </a:p>
          <a:p>
            <a:pPr marL="342900" indent="-342900">
              <a:buFont typeface="Arial" panose="020B0604020202020204" pitchFamily="34" charset="0"/>
              <a:buChar char="•"/>
            </a:pPr>
            <a:r>
              <a:rPr lang="en-US" dirty="0"/>
              <a:t>Non-orthogonality, or the mis-alignment of the distance vector between the two ”L” and “R” states and the surface normal, is present</a:t>
            </a:r>
          </a:p>
          <a:p>
            <a:pPr marL="342900" indent="-342900">
              <a:buFont typeface="Arial" panose="020B0604020202020204" pitchFamily="34" charset="0"/>
              <a:buChar char="•"/>
            </a:pPr>
            <a:r>
              <a:rPr lang="en-US" dirty="0"/>
              <a:t>Both edge- and cell centered-based schemes show degraded accuracy of the diffusion operator on generalized unstructured meshes</a:t>
            </a:r>
          </a:p>
          <a:p>
            <a:pPr marL="342900" indent="-342900">
              <a:buFont typeface="Arial" panose="020B0604020202020204" pitchFamily="34" charset="0"/>
              <a:buChar char="•"/>
            </a:pPr>
            <a:r>
              <a:rPr lang="en-US" dirty="0"/>
              <a:t>Several non-orthogonality approaches are available, for the best source, see </a:t>
            </a:r>
            <a:r>
              <a:rPr lang="en-US" dirty="0" err="1"/>
              <a:t>Jasak</a:t>
            </a:r>
            <a:r>
              <a:rPr lang="en-US" dirty="0"/>
              <a:t> </a:t>
            </a:r>
          </a:p>
          <a:p>
            <a:pPr marL="726948" lvl="1" indent="-342900">
              <a:buFont typeface="Arial" panose="020B0604020202020204" pitchFamily="34" charset="0"/>
              <a:buChar char="•"/>
            </a:pPr>
            <a:r>
              <a:rPr lang="en-US" dirty="0" err="1"/>
              <a:t>Jasak</a:t>
            </a:r>
            <a:r>
              <a:rPr lang="en-US" dirty="0"/>
              <a:t>, “</a:t>
            </a:r>
            <a:r>
              <a:rPr lang="en-US" i="1" dirty="0"/>
              <a:t>Error analysis and error estimation for the finite volume method with applications to fluid flow</a:t>
            </a:r>
            <a:r>
              <a:rPr lang="en-US" dirty="0"/>
              <a:t>”, Imperial College Dissertation, 1996</a:t>
            </a:r>
          </a:p>
          <a:p>
            <a:pPr marL="726948" lvl="1" indent="-342900">
              <a:buFont typeface="Arial" panose="020B0604020202020204" pitchFamily="34" charset="0"/>
              <a:buChar char="•"/>
            </a:pPr>
            <a:r>
              <a:rPr lang="en-US" dirty="0"/>
              <a:t>Projected nodal gradient:</a:t>
            </a:r>
          </a:p>
          <a:p>
            <a:pPr marL="909828" lvl="2" indent="-342900">
              <a:buFont typeface="Arial" panose="020B0604020202020204" pitchFamily="34" charset="0"/>
              <a:buChar char="•"/>
            </a:pPr>
            <a:r>
              <a:rPr lang="en-US" dirty="0"/>
              <a:t>Expands stencil</a:t>
            </a:r>
          </a:p>
          <a:p>
            <a:pPr marL="909828" lvl="2" indent="-342900">
              <a:buFont typeface="Arial" panose="020B0604020202020204" pitchFamily="34" charset="0"/>
              <a:buChar char="•"/>
            </a:pPr>
            <a:r>
              <a:rPr lang="en-US" dirty="0"/>
              <a:t>Is generally used in a deferred correction context, i.e., any matrix contribution is lagged and only appears in the residual</a:t>
            </a:r>
          </a:p>
        </p:txBody>
      </p:sp>
      <p:cxnSp>
        <p:nvCxnSpPr>
          <p:cNvPr id="5" name="Straight Connector 4">
            <a:extLst>
              <a:ext uri="{FF2B5EF4-FFF2-40B4-BE49-F238E27FC236}">
                <a16:creationId xmlns:a16="http://schemas.microsoft.com/office/drawing/2014/main" id="{1BB5A258-5DD5-9CC6-2055-4FFB61450690}"/>
              </a:ext>
            </a:extLst>
          </p:cNvPr>
          <p:cNvCxnSpPr/>
          <p:nvPr/>
        </p:nvCxnSpPr>
        <p:spPr>
          <a:xfrm flipV="1">
            <a:off x="7969234" y="990794"/>
            <a:ext cx="1623774" cy="682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F4279C5-200E-8FAE-A64E-C38CA517E1FB}"/>
              </a:ext>
            </a:extLst>
          </p:cNvPr>
          <p:cNvCxnSpPr/>
          <p:nvPr/>
        </p:nvCxnSpPr>
        <p:spPr>
          <a:xfrm flipV="1">
            <a:off x="8270176" y="2140936"/>
            <a:ext cx="1666754" cy="516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8A51EE7-EC32-B216-94B0-941023E5AC21}"/>
              </a:ext>
            </a:extLst>
          </p:cNvPr>
          <p:cNvCxnSpPr/>
          <p:nvPr/>
        </p:nvCxnSpPr>
        <p:spPr>
          <a:xfrm>
            <a:off x="9593008" y="990794"/>
            <a:ext cx="343922" cy="1150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8EC59D1-BC2E-F8D2-E914-E33CB6C7167C}"/>
              </a:ext>
            </a:extLst>
          </p:cNvPr>
          <p:cNvCxnSpPr/>
          <p:nvPr/>
        </p:nvCxnSpPr>
        <p:spPr>
          <a:xfrm>
            <a:off x="7957659" y="1673700"/>
            <a:ext cx="328674" cy="9838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6D8CAF5-0945-BF12-7E29-6FAC44A2D22E}"/>
              </a:ext>
            </a:extLst>
          </p:cNvPr>
          <p:cNvCxnSpPr/>
          <p:nvPr/>
        </p:nvCxnSpPr>
        <p:spPr>
          <a:xfrm>
            <a:off x="9936930" y="2148262"/>
            <a:ext cx="1306675" cy="585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1238739-7909-7455-BFF4-FE3ACFC40663}"/>
              </a:ext>
            </a:extLst>
          </p:cNvPr>
          <p:cNvCxnSpPr/>
          <p:nvPr/>
        </p:nvCxnSpPr>
        <p:spPr>
          <a:xfrm>
            <a:off x="9604583" y="990794"/>
            <a:ext cx="1639022" cy="17500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298E874-80BC-AF95-9C0A-BE0F90A9DDC1}"/>
              </a:ext>
            </a:extLst>
          </p:cNvPr>
          <p:cNvSpPr/>
          <p:nvPr/>
        </p:nvSpPr>
        <p:spPr>
          <a:xfrm>
            <a:off x="8872407" y="174963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A0CD4CC-F4C8-F3D2-67C0-66E746DD1464}"/>
              </a:ext>
            </a:extLst>
          </p:cNvPr>
          <p:cNvSpPr/>
          <p:nvPr/>
        </p:nvSpPr>
        <p:spPr>
          <a:xfrm>
            <a:off x="10079548" y="184616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EA42B50-F565-11A3-A21C-ADACC7493F1D}"/>
              </a:ext>
            </a:extLst>
          </p:cNvPr>
          <p:cNvSpPr txBox="1"/>
          <p:nvPr/>
        </p:nvSpPr>
        <p:spPr>
          <a:xfrm>
            <a:off x="10431352" y="1484257"/>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14" name="Straight Connector 13">
            <a:extLst>
              <a:ext uri="{FF2B5EF4-FFF2-40B4-BE49-F238E27FC236}">
                <a16:creationId xmlns:a16="http://schemas.microsoft.com/office/drawing/2014/main" id="{E5D78A9F-7436-F1AD-1C09-03D535243EE7}"/>
              </a:ext>
            </a:extLst>
          </p:cNvPr>
          <p:cNvCxnSpPr/>
          <p:nvPr/>
        </p:nvCxnSpPr>
        <p:spPr>
          <a:xfrm flipH="1">
            <a:off x="9844720" y="1750729"/>
            <a:ext cx="609305" cy="131061"/>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925A89-3D1B-D289-0612-27209DEA0DF0}"/>
              </a:ext>
            </a:extLst>
          </p:cNvPr>
          <p:cNvSpPr txBox="1"/>
          <p:nvPr/>
        </p:nvSpPr>
        <p:spPr>
          <a:xfrm>
            <a:off x="9218405" y="1491589"/>
            <a:ext cx="709474" cy="369332"/>
          </a:xfrm>
          <a:prstGeom prst="rect">
            <a:avLst/>
          </a:prstGeom>
          <a:noFill/>
        </p:spPr>
        <p:txBody>
          <a:bodyPr wrap="square" rtlCol="0">
            <a:spAutoFit/>
          </a:bodyPr>
          <a:lstStyle/>
          <a:p>
            <a:r>
              <a:rPr lang="en-US" dirty="0" err="1">
                <a:latin typeface="symbol" charset="2"/>
              </a:rPr>
              <a:t>D</a:t>
            </a:r>
            <a:r>
              <a:rPr lang="en-US"/>
              <a:t>x</a:t>
            </a:r>
            <a:r>
              <a:rPr lang="en-US" baseline="-25000"/>
              <a:t>j</a:t>
            </a:r>
            <a:endParaRPr lang="en-US" baseline="-25000" dirty="0"/>
          </a:p>
        </p:txBody>
      </p:sp>
      <p:cxnSp>
        <p:nvCxnSpPr>
          <p:cNvPr id="16" name="Straight Connector 15">
            <a:extLst>
              <a:ext uri="{FF2B5EF4-FFF2-40B4-BE49-F238E27FC236}">
                <a16:creationId xmlns:a16="http://schemas.microsoft.com/office/drawing/2014/main" id="{DC8C2513-B7F1-C017-9F92-2398B82E161D}"/>
              </a:ext>
            </a:extLst>
          </p:cNvPr>
          <p:cNvCxnSpPr/>
          <p:nvPr/>
        </p:nvCxnSpPr>
        <p:spPr>
          <a:xfrm flipH="1" flipV="1">
            <a:off x="8963765" y="1860026"/>
            <a:ext cx="1252363" cy="54753"/>
          </a:xfrm>
          <a:prstGeom prst="line">
            <a:avLst/>
          </a:prstGeom>
          <a:ln w="25400">
            <a:solidFill>
              <a:schemeClr val="tx1"/>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riangle 16">
            <a:extLst>
              <a:ext uri="{FF2B5EF4-FFF2-40B4-BE49-F238E27FC236}">
                <a16:creationId xmlns:a16="http://schemas.microsoft.com/office/drawing/2014/main" id="{95B6CAAC-D895-5A31-D0CA-74F83B266E2F}"/>
              </a:ext>
            </a:extLst>
          </p:cNvPr>
          <p:cNvSpPr/>
          <p:nvPr/>
        </p:nvSpPr>
        <p:spPr>
          <a:xfrm>
            <a:off x="9744679" y="155596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02BAA4F3-8A91-E317-BBF5-3EAE21D944D6}"/>
              </a:ext>
            </a:extLst>
          </p:cNvPr>
          <p:cNvCxnSpPr/>
          <p:nvPr/>
        </p:nvCxnSpPr>
        <p:spPr>
          <a:xfrm flipH="1">
            <a:off x="8836411" y="415005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5BBC76-DF5D-7E87-73A7-BE1EF9EBAD68}"/>
              </a:ext>
            </a:extLst>
          </p:cNvPr>
          <p:cNvCxnSpPr/>
          <p:nvPr/>
        </p:nvCxnSpPr>
        <p:spPr>
          <a:xfrm flipH="1">
            <a:off x="8839308" y="4846424"/>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5C6D786-BD3C-BF26-BF5F-57BBD6EEE20C}"/>
              </a:ext>
            </a:extLst>
          </p:cNvPr>
          <p:cNvCxnSpPr/>
          <p:nvPr/>
        </p:nvCxnSpPr>
        <p:spPr>
          <a:xfrm flipV="1">
            <a:off x="8841151" y="552267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0BC5D7D-1659-EFA5-F30E-AF40F707B0A1}"/>
              </a:ext>
            </a:extLst>
          </p:cNvPr>
          <p:cNvCxnSpPr/>
          <p:nvPr/>
        </p:nvCxnSpPr>
        <p:spPr>
          <a:xfrm flipH="1">
            <a:off x="10249375" y="4149386"/>
            <a:ext cx="0" cy="6847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6DF082F-637D-4BCB-3AAB-2918102EFA90}"/>
              </a:ext>
            </a:extLst>
          </p:cNvPr>
          <p:cNvCxnSpPr/>
          <p:nvPr/>
        </p:nvCxnSpPr>
        <p:spPr>
          <a:xfrm flipV="1">
            <a:off x="9560052" y="413277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94BBF73-EA37-CDDD-B865-8C8159B50221}"/>
              </a:ext>
            </a:extLst>
          </p:cNvPr>
          <p:cNvCxnSpPr/>
          <p:nvPr/>
        </p:nvCxnSpPr>
        <p:spPr>
          <a:xfrm flipV="1">
            <a:off x="8863245" y="4131679"/>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26271F5-8C52-EAFB-7286-A115DC84E3E0}"/>
              </a:ext>
            </a:extLst>
          </p:cNvPr>
          <p:cNvCxnSpPr/>
          <p:nvPr/>
        </p:nvCxnSpPr>
        <p:spPr>
          <a:xfrm flipH="1" flipV="1">
            <a:off x="8186913" y="4878935"/>
            <a:ext cx="27432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D79D4E-4814-55B9-A29E-745EB3E71318}"/>
              </a:ext>
            </a:extLst>
          </p:cNvPr>
          <p:cNvCxnSpPr/>
          <p:nvPr/>
        </p:nvCxnSpPr>
        <p:spPr>
          <a:xfrm>
            <a:off x="9564304" y="3647828"/>
            <a:ext cx="3268" cy="243387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A850A6C-E04E-F74C-E6A7-A6C3062D233D}"/>
              </a:ext>
            </a:extLst>
          </p:cNvPr>
          <p:cNvSpPr/>
          <p:nvPr/>
        </p:nvSpPr>
        <p:spPr>
          <a:xfrm>
            <a:off x="10945905"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96D6D00-0635-EC47-543F-712CF1F2531D}"/>
              </a:ext>
            </a:extLst>
          </p:cNvPr>
          <p:cNvSpPr/>
          <p:nvPr/>
        </p:nvSpPr>
        <p:spPr>
          <a:xfrm>
            <a:off x="8005934"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0D47EFC-CDDD-40D4-0620-4FB64D039259}"/>
              </a:ext>
            </a:extLst>
          </p:cNvPr>
          <p:cNvSpPr/>
          <p:nvPr/>
        </p:nvSpPr>
        <p:spPr>
          <a:xfrm>
            <a:off x="9499282" y="608170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FC7A42-A2AE-5134-8429-D201B5EA3230}"/>
              </a:ext>
            </a:extLst>
          </p:cNvPr>
          <p:cNvSpPr/>
          <p:nvPr/>
        </p:nvSpPr>
        <p:spPr>
          <a:xfrm>
            <a:off x="9475920"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4D9CE3A-492C-8332-A4A0-8852C79B1F9A}"/>
              </a:ext>
            </a:extLst>
          </p:cNvPr>
          <p:cNvSpPr/>
          <p:nvPr/>
        </p:nvSpPr>
        <p:spPr>
          <a:xfrm>
            <a:off x="9475920" y="346430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BD380532-39FC-D0C1-1310-4B3F6A14E45D}"/>
              </a:ext>
            </a:extLst>
          </p:cNvPr>
          <p:cNvCxnSpPr/>
          <p:nvPr/>
        </p:nvCxnSpPr>
        <p:spPr>
          <a:xfrm flipH="1">
            <a:off x="10121572" y="4839516"/>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796EEAF-B8E3-E125-0A4D-4B92C1B7444C}"/>
              </a:ext>
            </a:extLst>
          </p:cNvPr>
          <p:cNvCxnSpPr/>
          <p:nvPr/>
        </p:nvCxnSpPr>
        <p:spPr>
          <a:xfrm flipH="1">
            <a:off x="9593188" y="5280379"/>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3" name="Triangle 32">
            <a:extLst>
              <a:ext uri="{FF2B5EF4-FFF2-40B4-BE49-F238E27FC236}">
                <a16:creationId xmlns:a16="http://schemas.microsoft.com/office/drawing/2014/main" id="{0FD7DE22-467E-B4EA-8E3F-A1F7CA6E96DE}"/>
              </a:ext>
            </a:extLst>
          </p:cNvPr>
          <p:cNvSpPr/>
          <p:nvPr/>
        </p:nvSpPr>
        <p:spPr>
          <a:xfrm>
            <a:off x="9533942" y="408918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32FFC32D-C7ED-0B73-FD1E-382FE113AC27}"/>
              </a:ext>
            </a:extLst>
          </p:cNvPr>
          <p:cNvSpPr/>
          <p:nvPr/>
        </p:nvSpPr>
        <p:spPr>
          <a:xfrm>
            <a:off x="10196176" y="48074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iangle 34">
            <a:extLst>
              <a:ext uri="{FF2B5EF4-FFF2-40B4-BE49-F238E27FC236}">
                <a16:creationId xmlns:a16="http://schemas.microsoft.com/office/drawing/2014/main" id="{967090EA-66CF-11B0-EC7A-FA26056AF3E7}"/>
              </a:ext>
            </a:extLst>
          </p:cNvPr>
          <p:cNvSpPr/>
          <p:nvPr/>
        </p:nvSpPr>
        <p:spPr>
          <a:xfrm>
            <a:off x="8795431" y="481921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iangle 35">
            <a:extLst>
              <a:ext uri="{FF2B5EF4-FFF2-40B4-BE49-F238E27FC236}">
                <a16:creationId xmlns:a16="http://schemas.microsoft.com/office/drawing/2014/main" id="{0AEEBCF6-7F9D-9AC7-F5AB-FAE1F6C39C59}"/>
              </a:ext>
            </a:extLst>
          </p:cNvPr>
          <p:cNvSpPr/>
          <p:nvPr/>
        </p:nvSpPr>
        <p:spPr>
          <a:xfrm>
            <a:off x="9535943" y="549075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63CB0DD-339E-821D-ECB9-38850E0E16D7}"/>
              </a:ext>
            </a:extLst>
          </p:cNvPr>
          <p:cNvSpPr/>
          <p:nvPr/>
        </p:nvSpPr>
        <p:spPr>
          <a:xfrm>
            <a:off x="9493816" y="3484104"/>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C5525CD-F35E-A41F-723A-DCF97AAFF304}"/>
              </a:ext>
            </a:extLst>
          </p:cNvPr>
          <p:cNvSpPr/>
          <p:nvPr/>
        </p:nvSpPr>
        <p:spPr>
          <a:xfrm rot="5400000">
            <a:off x="9531239" y="344183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885EAB4-C4FC-F60F-E2A2-2846D37ABF03}"/>
              </a:ext>
            </a:extLst>
          </p:cNvPr>
          <p:cNvSpPr txBox="1"/>
          <p:nvPr/>
        </p:nvSpPr>
        <p:spPr>
          <a:xfrm>
            <a:off x="10249374" y="4493348"/>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40" name="Straight Connector 39">
            <a:extLst>
              <a:ext uri="{FF2B5EF4-FFF2-40B4-BE49-F238E27FC236}">
                <a16:creationId xmlns:a16="http://schemas.microsoft.com/office/drawing/2014/main" id="{0EADEF6D-EC12-A75D-32BC-D80C0463F157}"/>
              </a:ext>
            </a:extLst>
          </p:cNvPr>
          <p:cNvCxnSpPr/>
          <p:nvPr/>
        </p:nvCxnSpPr>
        <p:spPr>
          <a:xfrm flipH="1" flipV="1">
            <a:off x="10249375" y="4920432"/>
            <a:ext cx="431985" cy="8690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D96F8DD-A394-12EB-4861-01F244CB942B}"/>
              </a:ext>
            </a:extLst>
          </p:cNvPr>
          <p:cNvSpPr txBox="1"/>
          <p:nvPr/>
        </p:nvSpPr>
        <p:spPr>
          <a:xfrm>
            <a:off x="9573069" y="4478972"/>
            <a:ext cx="434802" cy="369332"/>
          </a:xfrm>
          <a:prstGeom prst="rect">
            <a:avLst/>
          </a:prstGeom>
          <a:noFill/>
        </p:spPr>
        <p:txBody>
          <a:bodyPr wrap="square" rtlCol="0">
            <a:spAutoFit/>
          </a:bodyPr>
          <a:lstStyle/>
          <a:p>
            <a:r>
              <a:rPr lang="en-US" dirty="0"/>
              <a:t>T</a:t>
            </a:r>
            <a:r>
              <a:rPr lang="en-US" baseline="-25000" dirty="0"/>
              <a:t>L</a:t>
            </a:r>
          </a:p>
        </p:txBody>
      </p:sp>
      <p:sp>
        <p:nvSpPr>
          <p:cNvPr id="42" name="TextBox 41">
            <a:extLst>
              <a:ext uri="{FF2B5EF4-FFF2-40B4-BE49-F238E27FC236}">
                <a16:creationId xmlns:a16="http://schemas.microsoft.com/office/drawing/2014/main" id="{C9B75F87-4664-9229-E956-6ABCB54CF27C}"/>
              </a:ext>
            </a:extLst>
          </p:cNvPr>
          <p:cNvSpPr txBox="1"/>
          <p:nvPr/>
        </p:nvSpPr>
        <p:spPr>
          <a:xfrm>
            <a:off x="10876592" y="4448483"/>
            <a:ext cx="434802" cy="369332"/>
          </a:xfrm>
          <a:prstGeom prst="rect">
            <a:avLst/>
          </a:prstGeom>
          <a:noFill/>
        </p:spPr>
        <p:txBody>
          <a:bodyPr wrap="square" rtlCol="0">
            <a:spAutoFit/>
          </a:bodyPr>
          <a:lstStyle/>
          <a:p>
            <a:r>
              <a:rPr lang="en-US" dirty="0"/>
              <a:t>T</a:t>
            </a:r>
            <a:r>
              <a:rPr lang="en-US" baseline="-25000" dirty="0"/>
              <a:t>R</a:t>
            </a:r>
          </a:p>
        </p:txBody>
      </p:sp>
    </p:spTree>
    <p:extLst>
      <p:ext uri="{BB962C8B-B14F-4D97-AF65-F5344CB8AC3E}">
        <p14:creationId xmlns:p14="http://schemas.microsoft.com/office/powerpoint/2010/main" val="271020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208E2-7524-4086-0743-FD6B0BA99455}"/>
              </a:ext>
            </a:extLst>
          </p:cNvPr>
          <p:cNvSpPr>
            <a:spLocks noGrp="1"/>
          </p:cNvSpPr>
          <p:nvPr>
            <p:ph type="title"/>
          </p:nvPr>
        </p:nvSpPr>
        <p:spPr/>
        <p:txBody>
          <a:bodyPr/>
          <a:lstStyle/>
          <a:p>
            <a:r>
              <a:rPr lang="en-US" dirty="0"/>
              <a:t>For Instance, Verification of The Diffusion Operator</a:t>
            </a:r>
          </a:p>
        </p:txBody>
      </p:sp>
      <p:sp>
        <p:nvSpPr>
          <p:cNvPr id="3" name="Slide Number Placeholder 2">
            <a:extLst>
              <a:ext uri="{FF2B5EF4-FFF2-40B4-BE49-F238E27FC236}">
                <a16:creationId xmlns:a16="http://schemas.microsoft.com/office/drawing/2014/main" id="{F482F962-FC92-7487-7BAE-EB5682D6DA1D}"/>
              </a:ext>
            </a:extLst>
          </p:cNvPr>
          <p:cNvSpPr>
            <a:spLocks noGrp="1"/>
          </p:cNvSpPr>
          <p:nvPr>
            <p:ph type="sldNum" sz="quarter" idx="10"/>
          </p:nvPr>
        </p:nvSpPr>
        <p:spPr/>
        <p:txBody>
          <a:bodyPr/>
          <a:lstStyle/>
          <a:p>
            <a:fld id="{4FAB73BC-B049-4115-A692-8D63A059BFB8}" type="slidenum">
              <a:rPr lang="en-US" smtClean="0"/>
              <a:pPr/>
              <a:t>36</a:t>
            </a:fld>
            <a:endParaRPr lang="en-US" dirty="0"/>
          </a:p>
        </p:txBody>
      </p:sp>
      <p:pic>
        <p:nvPicPr>
          <p:cNvPr id="6" name="Content Placeholder 5">
            <a:extLst>
              <a:ext uri="{FF2B5EF4-FFF2-40B4-BE49-F238E27FC236}">
                <a16:creationId xmlns:a16="http://schemas.microsoft.com/office/drawing/2014/main" id="{640B372C-90C6-FD6E-DDB7-37F8BB30A9CF}"/>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6193112" y="1673088"/>
            <a:ext cx="5610829" cy="4610100"/>
          </a:xfrm>
        </p:spPr>
      </p:pic>
      <p:pic>
        <p:nvPicPr>
          <p:cNvPr id="8" name="Picture 7">
            <a:extLst>
              <a:ext uri="{FF2B5EF4-FFF2-40B4-BE49-F238E27FC236}">
                <a16:creationId xmlns:a16="http://schemas.microsoft.com/office/drawing/2014/main" id="{0CFA95A2-B7D1-77D2-10D7-9FB16F9DF360}"/>
              </a:ext>
            </a:extLst>
          </p:cNvPr>
          <p:cNvPicPr>
            <a:picLocks noChangeAspect="1"/>
          </p:cNvPicPr>
          <p:nvPr/>
        </p:nvPicPr>
        <p:blipFill rotWithShape="1">
          <a:blip r:embed="rId3">
            <a:extLst>
              <a:ext uri="{28A0092B-C50C-407E-A947-70E740481C1C}">
                <a14:useLocalDpi xmlns:a14="http://schemas.microsoft.com/office/drawing/2010/main" val="0"/>
              </a:ext>
            </a:extLst>
          </a:blip>
          <a:srcRect t="12936"/>
          <a:stretch/>
        </p:blipFill>
        <p:spPr>
          <a:xfrm>
            <a:off x="564573" y="1302327"/>
            <a:ext cx="5092700" cy="5351622"/>
          </a:xfrm>
          <a:prstGeom prst="rect">
            <a:avLst/>
          </a:prstGeom>
        </p:spPr>
      </p:pic>
    </p:spTree>
    <p:extLst>
      <p:ext uri="{BB962C8B-B14F-4D97-AF65-F5344CB8AC3E}">
        <p14:creationId xmlns:p14="http://schemas.microsoft.com/office/powerpoint/2010/main" val="371272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DC9A5-DFEE-B722-8C5B-4D748DE364C7}"/>
              </a:ext>
            </a:extLst>
          </p:cNvPr>
          <p:cNvSpPr>
            <a:spLocks noGrp="1"/>
          </p:cNvSpPr>
          <p:nvPr>
            <p:ph type="title"/>
          </p:nvPr>
        </p:nvSpPr>
        <p:spPr/>
        <p:txBody>
          <a:bodyPr/>
          <a:lstStyle/>
          <a:p>
            <a:r>
              <a:rPr lang="en-US" dirty="0"/>
              <a:t>Arbitrary </a:t>
            </a:r>
            <a:r>
              <a:rPr lang="en-US" dirty="0" err="1"/>
              <a:t>Polyhedra</a:t>
            </a:r>
            <a:endParaRPr lang="en-US" dirty="0"/>
          </a:p>
        </p:txBody>
      </p:sp>
      <p:sp>
        <p:nvSpPr>
          <p:cNvPr id="3" name="Slide Number Placeholder 2">
            <a:extLst>
              <a:ext uri="{FF2B5EF4-FFF2-40B4-BE49-F238E27FC236}">
                <a16:creationId xmlns:a16="http://schemas.microsoft.com/office/drawing/2014/main" id="{BB1A6C1C-C064-7F98-A016-461D74A927DC}"/>
              </a:ext>
            </a:extLst>
          </p:cNvPr>
          <p:cNvSpPr>
            <a:spLocks noGrp="1"/>
          </p:cNvSpPr>
          <p:nvPr>
            <p:ph type="sldNum" sz="quarter" idx="10"/>
          </p:nvPr>
        </p:nvSpPr>
        <p:spPr/>
        <p:txBody>
          <a:bodyPr/>
          <a:lstStyle/>
          <a:p>
            <a:fld id="{4FAB73BC-B049-4115-A692-8D63A059BFB8}" type="slidenum">
              <a:rPr lang="en-US" smtClean="0"/>
              <a:pPr/>
              <a:t>37</a:t>
            </a:fld>
            <a:endParaRPr lang="en-US" dirty="0"/>
          </a:p>
        </p:txBody>
      </p:sp>
      <p:sp>
        <p:nvSpPr>
          <p:cNvPr id="4" name="Content Placeholder 3">
            <a:extLst>
              <a:ext uri="{FF2B5EF4-FFF2-40B4-BE49-F238E27FC236}">
                <a16:creationId xmlns:a16="http://schemas.microsoft.com/office/drawing/2014/main" id="{8DE20865-A8D6-A4A7-EAF0-BC1C85F8B7E4}"/>
              </a:ext>
            </a:extLst>
          </p:cNvPr>
          <p:cNvSpPr>
            <a:spLocks noGrp="1"/>
          </p:cNvSpPr>
          <p:nvPr>
            <p:ph sz="quarter" idx="11"/>
          </p:nvPr>
        </p:nvSpPr>
        <p:spPr/>
        <p:txBody>
          <a:bodyPr/>
          <a:lstStyle/>
          <a:p>
            <a:pPr marL="342900" indent="-342900">
              <a:buFont typeface="Arial" panose="020B0604020202020204" pitchFamily="34" charset="0"/>
              <a:buChar char="•"/>
            </a:pPr>
            <a:r>
              <a:rPr lang="en-US" dirty="0"/>
              <a:t>Thus far, we have described the element types as rather simple, e.g., Hex, Tet, Pyramid, and Wedge (or Prism)</a:t>
            </a:r>
          </a:p>
          <a:p>
            <a:pPr marL="342900" indent="-342900">
              <a:buFont typeface="Arial" panose="020B0604020202020204" pitchFamily="34" charset="0"/>
              <a:buChar char="•"/>
            </a:pPr>
            <a:r>
              <a:rPr lang="en-US" dirty="0"/>
              <a:t>What if the element type was arbitrary and designed to minimize non-orthogonality?</a:t>
            </a:r>
          </a:p>
          <a:p>
            <a:pPr marL="726948" lvl="1" indent="-342900">
              <a:buFont typeface="Arial" panose="020B0604020202020204" pitchFamily="34" charset="0"/>
              <a:buChar char="•"/>
            </a:pPr>
            <a:r>
              <a:rPr lang="en-US" dirty="0" err="1"/>
              <a:t>Bres</a:t>
            </a:r>
            <a:r>
              <a:rPr lang="en-US" dirty="0"/>
              <a:t> et al., “</a:t>
            </a:r>
            <a:r>
              <a:rPr lang="en-US" i="1" dirty="0">
                <a:solidFill>
                  <a:srgbClr val="000000"/>
                </a:solidFill>
                <a:effectLst/>
              </a:rPr>
              <a:t>Large-eddy simulations of co-annular turbulent jet using a Voronoi-based mesh generation framework</a:t>
            </a:r>
            <a:r>
              <a:rPr lang="en-US" dirty="0"/>
              <a:t>”, </a:t>
            </a:r>
            <a:r>
              <a:rPr lang="en-US" dirty="0">
                <a:solidFill>
                  <a:srgbClr val="000000"/>
                </a:solidFill>
                <a:effectLst/>
              </a:rPr>
              <a:t>2018 AIAA/CEAS Aeroacoustics Conference</a:t>
            </a:r>
          </a:p>
          <a:p>
            <a:pPr marL="726948" lvl="1" indent="-342900">
              <a:buFont typeface="Arial" panose="020B0604020202020204" pitchFamily="34" charset="0"/>
              <a:buChar char="•"/>
            </a:pPr>
            <a:r>
              <a:rPr lang="en-US" dirty="0">
                <a:solidFill>
                  <a:srgbClr val="000000"/>
                </a:solidFill>
              </a:rPr>
              <a:t>Two-state limited to second-order-in-space (extensions exist)</a:t>
            </a:r>
            <a:endParaRPr lang="en-US" dirty="0">
              <a:solidFill>
                <a:srgbClr val="000000"/>
              </a:solidFill>
              <a:effectLst/>
            </a:endParaRPr>
          </a:p>
        </p:txBody>
      </p:sp>
      <p:pic>
        <p:nvPicPr>
          <p:cNvPr id="6" name="Picture 5">
            <a:extLst>
              <a:ext uri="{FF2B5EF4-FFF2-40B4-BE49-F238E27FC236}">
                <a16:creationId xmlns:a16="http://schemas.microsoft.com/office/drawing/2014/main" id="{6ADA8004-DEA1-0E1F-688A-1B2EA5884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57346"/>
            <a:ext cx="7772400" cy="3393316"/>
          </a:xfrm>
          <a:prstGeom prst="rect">
            <a:avLst/>
          </a:prstGeom>
        </p:spPr>
      </p:pic>
      <p:pic>
        <p:nvPicPr>
          <p:cNvPr id="1026" name="Picture 2">
            <a:extLst>
              <a:ext uri="{FF2B5EF4-FFF2-40B4-BE49-F238E27FC236}">
                <a16:creationId xmlns:a16="http://schemas.microsoft.com/office/drawing/2014/main" id="{1E6F8F3F-6DAB-E6FF-5F9E-79EA6363E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9983" y="3475922"/>
            <a:ext cx="4397298" cy="24328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FC86A9-F9C5-5FAD-9D7D-4F3C1A1B196A}"/>
              </a:ext>
            </a:extLst>
          </p:cNvPr>
          <p:cNvSpPr txBox="1"/>
          <p:nvPr/>
        </p:nvSpPr>
        <p:spPr>
          <a:xfrm>
            <a:off x="8051182" y="6188927"/>
            <a:ext cx="0" cy="0"/>
          </a:xfrm>
          <a:prstGeom prst="rect">
            <a:avLst/>
          </a:prstGeom>
        </p:spPr>
        <p:txBody>
          <a:bodyPr vert="horz" wrap="none" lIns="91440" tIns="45720" rIns="91440" bIns="45720" rtlCol="0">
            <a:noAutofit/>
          </a:bodyPr>
          <a:lstStyle/>
          <a:p>
            <a:pPr algn="l"/>
            <a:r>
              <a:rPr lang="en-US" dirty="0"/>
              <a:t>Ansys-based  arbitrary </a:t>
            </a:r>
            <a:r>
              <a:rPr lang="en-US" dirty="0" err="1"/>
              <a:t>polyhedra</a:t>
            </a:r>
            <a:r>
              <a:rPr lang="en-US" dirty="0"/>
              <a:t> </a:t>
            </a:r>
          </a:p>
          <a:p>
            <a:pPr algn="l"/>
            <a:r>
              <a:rPr lang="en-US" dirty="0"/>
              <a:t>Exercised by https://</a:t>
            </a:r>
            <a:r>
              <a:rPr lang="en-US" dirty="0" err="1"/>
              <a:t>cfd.ninja</a:t>
            </a:r>
            <a:endParaRPr lang="en-US" dirty="0"/>
          </a:p>
        </p:txBody>
      </p:sp>
    </p:spTree>
    <p:extLst>
      <p:ext uri="{BB962C8B-B14F-4D97-AF65-F5344CB8AC3E}">
        <p14:creationId xmlns:p14="http://schemas.microsoft.com/office/powerpoint/2010/main" val="17639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11C7E-7552-4BC1-3250-9F7D3A6CA6DC}"/>
              </a:ext>
            </a:extLst>
          </p:cNvPr>
          <p:cNvSpPr>
            <a:spLocks noGrp="1"/>
          </p:cNvSpPr>
          <p:nvPr>
            <p:ph type="title"/>
          </p:nvPr>
        </p:nvSpPr>
        <p:spPr/>
        <p:txBody>
          <a:bodyPr/>
          <a:lstStyle/>
          <a:p>
            <a:r>
              <a:rPr lang="en-US" dirty="0"/>
              <a:t>Simple One-D Diffusion Example</a:t>
            </a:r>
          </a:p>
        </p:txBody>
      </p:sp>
      <p:sp>
        <p:nvSpPr>
          <p:cNvPr id="3" name="Slide Number Placeholder 2">
            <a:extLst>
              <a:ext uri="{FF2B5EF4-FFF2-40B4-BE49-F238E27FC236}">
                <a16:creationId xmlns:a16="http://schemas.microsoft.com/office/drawing/2014/main" id="{2D3FE8A7-C302-EEF7-795E-A2035F0E5429}"/>
              </a:ext>
            </a:extLst>
          </p:cNvPr>
          <p:cNvSpPr>
            <a:spLocks noGrp="1"/>
          </p:cNvSpPr>
          <p:nvPr>
            <p:ph type="sldNum" sz="quarter" idx="10"/>
          </p:nvPr>
        </p:nvSpPr>
        <p:spPr/>
        <p:txBody>
          <a:bodyPr/>
          <a:lstStyle/>
          <a:p>
            <a:fld id="{4FAB73BC-B049-4115-A692-8D63A059BFB8}" type="slidenum">
              <a:rPr lang="en-US" smtClean="0"/>
              <a:pPr/>
              <a:t>38</a:t>
            </a:fld>
            <a:endParaRPr lang="en-US" dirty="0"/>
          </a:p>
        </p:txBody>
      </p:sp>
      <p:sp>
        <p:nvSpPr>
          <p:cNvPr id="4" name="Content Placeholder 3">
            <a:extLst>
              <a:ext uri="{FF2B5EF4-FFF2-40B4-BE49-F238E27FC236}">
                <a16:creationId xmlns:a16="http://schemas.microsoft.com/office/drawing/2014/main" id="{CF5CCB08-77A4-C603-14A2-2E11251A536F}"/>
              </a:ext>
            </a:extLst>
          </p:cNvPr>
          <p:cNvSpPr>
            <a:spLocks noGrp="1"/>
          </p:cNvSpPr>
          <p:nvPr>
            <p:ph sz="quarter" idx="11"/>
          </p:nvPr>
        </p:nvSpPr>
        <p:spPr/>
        <p:txBody>
          <a:bodyPr/>
          <a:lstStyle/>
          <a:p>
            <a:r>
              <a:rPr lang="en-US" dirty="0"/>
              <a:t>Let us introduce (briefly) the Method of Manufactured Solutions (MMS)</a:t>
            </a:r>
          </a:p>
          <a:p>
            <a:pPr marL="236538" indent="-225425">
              <a:buFont typeface="Arial" panose="020B0604020202020204" pitchFamily="34" charset="0"/>
              <a:buChar char="•"/>
            </a:pPr>
            <a:r>
              <a:rPr lang="en-US" dirty="0"/>
              <a:t>Consider a simple diffusion equation:</a:t>
            </a:r>
          </a:p>
          <a:p>
            <a:pPr marL="236538" indent="-225425">
              <a:buFont typeface="Arial" panose="020B0604020202020204" pitchFamily="34" charset="0"/>
              <a:buChar char="•"/>
            </a:pPr>
            <a:endParaRPr lang="en-US" dirty="0"/>
          </a:p>
          <a:p>
            <a:pPr marL="11113" indent="0">
              <a:buNone/>
            </a:pPr>
            <a:r>
              <a:rPr lang="en-US" dirty="0"/>
              <a:t>			    with a presumed, or manufactured solution: </a:t>
            </a:r>
          </a:p>
          <a:p>
            <a:endParaRPr lang="en-US" dirty="0"/>
          </a:p>
        </p:txBody>
      </p:sp>
      <p:sp>
        <p:nvSpPr>
          <p:cNvPr id="6" name="TextBox 5">
            <a:extLst>
              <a:ext uri="{FF2B5EF4-FFF2-40B4-BE49-F238E27FC236}">
                <a16:creationId xmlns:a16="http://schemas.microsoft.com/office/drawing/2014/main" id="{A7480D0D-5B89-ACC5-054A-41591561ECC5}"/>
              </a:ext>
            </a:extLst>
          </p:cNvPr>
          <p:cNvSpPr txBox="1"/>
          <p:nvPr/>
        </p:nvSpPr>
        <p:spPr>
          <a:xfrm>
            <a:off x="2426542" y="3751469"/>
            <a:ext cx="2005677" cy="369332"/>
          </a:xfrm>
          <a:prstGeom prst="rect">
            <a:avLst/>
          </a:prstGeom>
          <a:noFill/>
        </p:spPr>
        <p:txBody>
          <a:bodyPr wrap="none" rtlCol="0">
            <a:spAutoFit/>
          </a:bodyPr>
          <a:lstStyle/>
          <a:p>
            <a:r>
              <a:rPr lang="en-US" dirty="0"/>
              <a:t>Gauss-Divergence</a:t>
            </a:r>
          </a:p>
        </p:txBody>
      </p:sp>
      <p:sp>
        <p:nvSpPr>
          <p:cNvPr id="7" name="TextBox 6">
            <a:extLst>
              <a:ext uri="{FF2B5EF4-FFF2-40B4-BE49-F238E27FC236}">
                <a16:creationId xmlns:a16="http://schemas.microsoft.com/office/drawing/2014/main" id="{5C27D2D7-C391-6F3E-B636-C8524EAB5EFA}"/>
              </a:ext>
            </a:extLst>
          </p:cNvPr>
          <p:cNvSpPr txBox="1"/>
          <p:nvPr/>
        </p:nvSpPr>
        <p:spPr>
          <a:xfrm>
            <a:off x="256909" y="5438656"/>
            <a:ext cx="9599679" cy="369332"/>
          </a:xfrm>
          <a:prstGeom prst="rect">
            <a:avLst/>
          </a:prstGeom>
          <a:noFill/>
        </p:spPr>
        <p:txBody>
          <a:bodyPr wrap="none" rtlCol="0">
            <a:spAutoFit/>
          </a:bodyPr>
          <a:lstStyle/>
          <a:p>
            <a:r>
              <a:rPr lang="en-US" dirty="0"/>
              <a:t>Discrete flux-based form at the sub-control volume surface (</a:t>
            </a:r>
            <a:r>
              <a:rPr lang="en-US" dirty="0" err="1"/>
              <a:t>scs</a:t>
            </a:r>
            <a:r>
              <a:rPr lang="en-US" dirty="0"/>
              <a:t>) and sub-control volume IP:</a:t>
            </a:r>
          </a:p>
        </p:txBody>
      </p:sp>
      <p:sp>
        <p:nvSpPr>
          <p:cNvPr id="9" name="TextBox 8">
            <a:extLst>
              <a:ext uri="{FF2B5EF4-FFF2-40B4-BE49-F238E27FC236}">
                <a16:creationId xmlns:a16="http://schemas.microsoft.com/office/drawing/2014/main" id="{87C63E2F-0004-3DED-2E60-C61000CF17C6}"/>
              </a:ext>
            </a:extLst>
          </p:cNvPr>
          <p:cNvSpPr txBox="1"/>
          <p:nvPr/>
        </p:nvSpPr>
        <p:spPr>
          <a:xfrm>
            <a:off x="2089180" y="6364980"/>
            <a:ext cx="1335687" cy="369332"/>
          </a:xfrm>
          <a:prstGeom prst="rect">
            <a:avLst/>
          </a:prstGeom>
          <a:noFill/>
        </p:spPr>
        <p:txBody>
          <a:bodyPr wrap="none" rtlCol="0">
            <a:spAutoFit/>
          </a:bodyPr>
          <a:lstStyle/>
          <a:p>
            <a:r>
              <a:rPr lang="en-US" dirty="0"/>
              <a:t>With error:</a:t>
            </a:r>
          </a:p>
        </p:txBody>
      </p:sp>
      <p:cxnSp>
        <p:nvCxnSpPr>
          <p:cNvPr id="14" name="Straight Arrow Connector 13">
            <a:extLst>
              <a:ext uri="{FF2B5EF4-FFF2-40B4-BE49-F238E27FC236}">
                <a16:creationId xmlns:a16="http://schemas.microsoft.com/office/drawing/2014/main" id="{1A62B281-F316-BCE7-91AE-ABD6B4532BE0}"/>
              </a:ext>
            </a:extLst>
          </p:cNvPr>
          <p:cNvCxnSpPr>
            <a:cxnSpLocks/>
            <a:endCxn id="6" idx="1"/>
          </p:cNvCxnSpPr>
          <p:nvPr/>
        </p:nvCxnSpPr>
        <p:spPr>
          <a:xfrm flipV="1">
            <a:off x="1322762" y="3936135"/>
            <a:ext cx="1103780" cy="347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DA27373-3AB5-3255-9B34-1911676A8BE6}"/>
              </a:ext>
            </a:extLst>
          </p:cNvPr>
          <p:cNvPicPr>
            <a:picLocks noChangeAspect="1"/>
          </p:cNvPicPr>
          <p:nvPr/>
        </p:nvPicPr>
        <p:blipFill>
          <a:blip r:embed="rId2"/>
          <a:stretch>
            <a:fillRect/>
          </a:stretch>
        </p:blipFill>
        <p:spPr>
          <a:xfrm>
            <a:off x="1374388" y="2256892"/>
            <a:ext cx="990600" cy="622300"/>
          </a:xfrm>
          <a:prstGeom prst="rect">
            <a:avLst/>
          </a:prstGeom>
        </p:spPr>
      </p:pic>
      <p:pic>
        <p:nvPicPr>
          <p:cNvPr id="17" name="Picture 16">
            <a:extLst>
              <a:ext uri="{FF2B5EF4-FFF2-40B4-BE49-F238E27FC236}">
                <a16:creationId xmlns:a16="http://schemas.microsoft.com/office/drawing/2014/main" id="{4C744946-C479-26B8-4B45-D0693EBBB744}"/>
              </a:ext>
            </a:extLst>
          </p:cNvPr>
          <p:cNvPicPr>
            <a:picLocks noChangeAspect="1"/>
          </p:cNvPicPr>
          <p:nvPr/>
        </p:nvPicPr>
        <p:blipFill>
          <a:blip r:embed="rId3"/>
          <a:stretch>
            <a:fillRect/>
          </a:stretch>
        </p:blipFill>
        <p:spPr>
          <a:xfrm>
            <a:off x="9482718" y="2568042"/>
            <a:ext cx="1790700" cy="342900"/>
          </a:xfrm>
          <a:prstGeom prst="rect">
            <a:avLst/>
          </a:prstGeom>
        </p:spPr>
      </p:pic>
      <p:pic>
        <p:nvPicPr>
          <p:cNvPr id="18" name="Picture 17">
            <a:extLst>
              <a:ext uri="{FF2B5EF4-FFF2-40B4-BE49-F238E27FC236}">
                <a16:creationId xmlns:a16="http://schemas.microsoft.com/office/drawing/2014/main" id="{7968CF52-3DF4-AE49-4B6A-B512699CB299}"/>
              </a:ext>
            </a:extLst>
          </p:cNvPr>
          <p:cNvPicPr>
            <a:picLocks noChangeAspect="1"/>
          </p:cNvPicPr>
          <p:nvPr/>
        </p:nvPicPr>
        <p:blipFill>
          <a:blip r:embed="rId4"/>
          <a:stretch>
            <a:fillRect/>
          </a:stretch>
        </p:blipFill>
        <p:spPr>
          <a:xfrm>
            <a:off x="4699000" y="3111500"/>
            <a:ext cx="2794000" cy="635000"/>
          </a:xfrm>
          <a:prstGeom prst="rect">
            <a:avLst/>
          </a:prstGeom>
        </p:spPr>
      </p:pic>
      <p:cxnSp>
        <p:nvCxnSpPr>
          <p:cNvPr id="24" name="Straight Arrow Connector 23">
            <a:extLst>
              <a:ext uri="{FF2B5EF4-FFF2-40B4-BE49-F238E27FC236}">
                <a16:creationId xmlns:a16="http://schemas.microsoft.com/office/drawing/2014/main" id="{7A062F95-14E1-C699-35C6-E7F94B1FD97D}"/>
              </a:ext>
            </a:extLst>
          </p:cNvPr>
          <p:cNvCxnSpPr>
            <a:cxnSpLocks/>
          </p:cNvCxnSpPr>
          <p:nvPr/>
        </p:nvCxnSpPr>
        <p:spPr>
          <a:xfrm>
            <a:off x="4463163" y="3905139"/>
            <a:ext cx="779402" cy="405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0CF44446-B58E-514A-7CCC-8A00825314E4}"/>
              </a:ext>
            </a:extLst>
          </p:cNvPr>
          <p:cNvPicPr>
            <a:picLocks noChangeAspect="1"/>
          </p:cNvPicPr>
          <p:nvPr/>
        </p:nvPicPr>
        <p:blipFill>
          <a:blip r:embed="rId5"/>
          <a:stretch>
            <a:fillRect/>
          </a:stretch>
        </p:blipFill>
        <p:spPr>
          <a:xfrm>
            <a:off x="3695700" y="6318315"/>
            <a:ext cx="1905000" cy="330200"/>
          </a:xfrm>
          <a:prstGeom prst="rect">
            <a:avLst/>
          </a:prstGeom>
        </p:spPr>
      </p:pic>
      <p:pic>
        <p:nvPicPr>
          <p:cNvPr id="27" name="Picture 26">
            <a:extLst>
              <a:ext uri="{FF2B5EF4-FFF2-40B4-BE49-F238E27FC236}">
                <a16:creationId xmlns:a16="http://schemas.microsoft.com/office/drawing/2014/main" id="{0B02CC5F-7A78-467B-0948-284BA80440C7}"/>
              </a:ext>
            </a:extLst>
          </p:cNvPr>
          <p:cNvPicPr>
            <a:picLocks noChangeAspect="1"/>
          </p:cNvPicPr>
          <p:nvPr/>
        </p:nvPicPr>
        <p:blipFill>
          <a:blip r:embed="rId6"/>
          <a:stretch>
            <a:fillRect/>
          </a:stretch>
        </p:blipFill>
        <p:spPr>
          <a:xfrm>
            <a:off x="6758030" y="5923571"/>
            <a:ext cx="4584700" cy="774700"/>
          </a:xfrm>
          <a:prstGeom prst="rect">
            <a:avLst/>
          </a:prstGeom>
        </p:spPr>
      </p:pic>
      <p:pic>
        <p:nvPicPr>
          <p:cNvPr id="28" name="Picture 27">
            <a:extLst>
              <a:ext uri="{FF2B5EF4-FFF2-40B4-BE49-F238E27FC236}">
                <a16:creationId xmlns:a16="http://schemas.microsoft.com/office/drawing/2014/main" id="{1A7C1A93-E077-BDE0-2B54-9F5AFF68C9F9}"/>
              </a:ext>
            </a:extLst>
          </p:cNvPr>
          <p:cNvPicPr>
            <a:picLocks noChangeAspect="1"/>
          </p:cNvPicPr>
          <p:nvPr/>
        </p:nvPicPr>
        <p:blipFill>
          <a:blip r:embed="rId7"/>
          <a:stretch>
            <a:fillRect/>
          </a:stretch>
        </p:blipFill>
        <p:spPr>
          <a:xfrm>
            <a:off x="5421632" y="4366836"/>
            <a:ext cx="3048000" cy="673100"/>
          </a:xfrm>
          <a:prstGeom prst="rect">
            <a:avLst/>
          </a:prstGeom>
        </p:spPr>
      </p:pic>
      <p:pic>
        <p:nvPicPr>
          <p:cNvPr id="29" name="Picture 28">
            <a:extLst>
              <a:ext uri="{FF2B5EF4-FFF2-40B4-BE49-F238E27FC236}">
                <a16:creationId xmlns:a16="http://schemas.microsoft.com/office/drawing/2014/main" id="{122B5A36-C0B9-E7B5-6850-3BACF7623A00}"/>
              </a:ext>
            </a:extLst>
          </p:cNvPr>
          <p:cNvPicPr>
            <a:picLocks noChangeAspect="1"/>
          </p:cNvPicPr>
          <p:nvPr/>
        </p:nvPicPr>
        <p:blipFill>
          <a:blip r:embed="rId8"/>
          <a:stretch>
            <a:fillRect/>
          </a:stretch>
        </p:blipFill>
        <p:spPr>
          <a:xfrm>
            <a:off x="406587" y="4366836"/>
            <a:ext cx="3213100" cy="673100"/>
          </a:xfrm>
          <a:prstGeom prst="rect">
            <a:avLst/>
          </a:prstGeom>
        </p:spPr>
      </p:pic>
    </p:spTree>
    <p:extLst>
      <p:ext uri="{BB962C8B-B14F-4D97-AF65-F5344CB8AC3E}">
        <p14:creationId xmlns:p14="http://schemas.microsoft.com/office/powerpoint/2010/main" val="348444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39</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753774"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4" name="Picture 23">
            <a:extLst>
              <a:ext uri="{FF2B5EF4-FFF2-40B4-BE49-F238E27FC236}">
                <a16:creationId xmlns:a16="http://schemas.microsoft.com/office/drawing/2014/main" id="{66380F14-2EA3-EF76-EABE-AAEF42F0C4B1}"/>
              </a:ext>
            </a:extLst>
          </p:cNvPr>
          <p:cNvPicPr>
            <a:picLocks noChangeAspect="1"/>
          </p:cNvPicPr>
          <p:nvPr/>
        </p:nvPicPr>
        <p:blipFill>
          <a:blip r:embed="rId4"/>
          <a:stretch>
            <a:fillRect/>
          </a:stretch>
        </p:blipFill>
        <p:spPr>
          <a:xfrm>
            <a:off x="880172" y="5949043"/>
            <a:ext cx="4330700" cy="647700"/>
          </a:xfrm>
          <a:prstGeom prst="rect">
            <a:avLst/>
          </a:prstGeom>
        </p:spPr>
      </p:pic>
      <p:pic>
        <p:nvPicPr>
          <p:cNvPr id="25" name="Picture 24">
            <a:extLst>
              <a:ext uri="{FF2B5EF4-FFF2-40B4-BE49-F238E27FC236}">
                <a16:creationId xmlns:a16="http://schemas.microsoft.com/office/drawing/2014/main" id="{864218D7-BE08-0082-3DA6-AB61DFE75960}"/>
              </a:ext>
            </a:extLst>
          </p:cNvPr>
          <p:cNvPicPr>
            <a:picLocks noChangeAspect="1"/>
          </p:cNvPicPr>
          <p:nvPr/>
        </p:nvPicPr>
        <p:blipFill>
          <a:blip r:embed="rId5"/>
          <a:stretch>
            <a:fillRect/>
          </a:stretch>
        </p:blipFill>
        <p:spPr>
          <a:xfrm>
            <a:off x="8659523" y="4809209"/>
            <a:ext cx="2324100" cy="635000"/>
          </a:xfrm>
          <a:prstGeom prst="rect">
            <a:avLst/>
          </a:prstGeom>
        </p:spPr>
      </p:pic>
      <p:pic>
        <p:nvPicPr>
          <p:cNvPr id="26" name="Picture 25">
            <a:extLst>
              <a:ext uri="{FF2B5EF4-FFF2-40B4-BE49-F238E27FC236}">
                <a16:creationId xmlns:a16="http://schemas.microsoft.com/office/drawing/2014/main" id="{94BD157A-88CD-6353-A277-DF1777BCC9B3}"/>
              </a:ext>
            </a:extLst>
          </p:cNvPr>
          <p:cNvPicPr>
            <a:picLocks noChangeAspect="1"/>
          </p:cNvPicPr>
          <p:nvPr/>
        </p:nvPicPr>
        <p:blipFill>
          <a:blip r:embed="rId6"/>
          <a:stretch>
            <a:fillRect/>
          </a:stretch>
        </p:blipFill>
        <p:spPr>
          <a:xfrm>
            <a:off x="8659523" y="5775415"/>
            <a:ext cx="2324100" cy="635000"/>
          </a:xfrm>
          <a:prstGeom prst="rect">
            <a:avLst/>
          </a:prstGeom>
        </p:spPr>
      </p:pic>
      <p:sp>
        <p:nvSpPr>
          <p:cNvPr id="27" name="TextBox 26">
            <a:extLst>
              <a:ext uri="{FF2B5EF4-FFF2-40B4-BE49-F238E27FC236}">
                <a16:creationId xmlns:a16="http://schemas.microsoft.com/office/drawing/2014/main" id="{05DA5DE7-721E-F7AC-C3C1-277238D4BCDC}"/>
              </a:ext>
            </a:extLst>
          </p:cNvPr>
          <p:cNvSpPr txBox="1"/>
          <p:nvPr/>
        </p:nvSpPr>
        <p:spPr>
          <a:xfrm>
            <a:off x="8659523" y="6524788"/>
            <a:ext cx="0" cy="0"/>
          </a:xfrm>
          <a:prstGeom prst="rect">
            <a:avLst/>
          </a:prstGeom>
        </p:spPr>
        <p:txBody>
          <a:bodyPr vert="horz" wrap="none" lIns="91440" tIns="45720" rIns="91440" bIns="45720" rtlCol="0">
            <a:noAutofit/>
          </a:bodyPr>
          <a:lstStyle/>
          <a:p>
            <a:pPr algn="l"/>
            <a:r>
              <a:rPr lang="en-US" dirty="0"/>
              <a:t>Edge 1</a:t>
            </a:r>
          </a:p>
        </p:txBody>
      </p:sp>
    </p:spTree>
    <p:extLst>
      <p:ext uri="{BB962C8B-B14F-4D97-AF65-F5344CB8AC3E}">
        <p14:creationId xmlns:p14="http://schemas.microsoft.com/office/powerpoint/2010/main" val="299710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DC9E-FA0A-27F4-2D2B-FBD00D214C82}"/>
              </a:ext>
            </a:extLst>
          </p:cNvPr>
          <p:cNvSpPr>
            <a:spLocks noGrp="1"/>
          </p:cNvSpPr>
          <p:nvPr>
            <p:ph type="title"/>
          </p:nvPr>
        </p:nvSpPr>
        <p:spPr/>
        <p:txBody>
          <a:bodyPr/>
          <a:lstStyle/>
          <a:p>
            <a:r>
              <a:rPr lang="en-US" dirty="0"/>
              <a:t>Fundamentals of Discretization: Surface vs Volume Integrations</a:t>
            </a:r>
          </a:p>
        </p:txBody>
      </p:sp>
      <p:sp>
        <p:nvSpPr>
          <p:cNvPr id="3" name="Slide Number Placeholder 2">
            <a:extLst>
              <a:ext uri="{FF2B5EF4-FFF2-40B4-BE49-F238E27FC236}">
                <a16:creationId xmlns:a16="http://schemas.microsoft.com/office/drawing/2014/main" id="{28A765F3-1D85-D67B-86D2-B9A04FD962A9}"/>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E1634530-3957-07A4-0874-B3558F1CE60D}"/>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partial differential equation (PDE) and associated volumetric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Applying Gauss Divergence provides the standard finite volume form for fluxes in surface integral form (no distinction between internal control volume faces and boundary faces):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can also multiple PDE by an arbitrary test function, w, and integrate over a volume,</a:t>
            </a:r>
          </a:p>
          <a:p>
            <a:endParaRPr lang="en-US" dirty="0"/>
          </a:p>
        </p:txBody>
      </p:sp>
      <p:pic>
        <p:nvPicPr>
          <p:cNvPr id="5" name="Picture 4">
            <a:extLst>
              <a:ext uri="{FF2B5EF4-FFF2-40B4-BE49-F238E27FC236}">
                <a16:creationId xmlns:a16="http://schemas.microsoft.com/office/drawing/2014/main" id="{A0991189-382E-9661-B7DA-B379FE6CA5F2}"/>
              </a:ext>
            </a:extLst>
          </p:cNvPr>
          <p:cNvPicPr>
            <a:picLocks noChangeAspect="1"/>
          </p:cNvPicPr>
          <p:nvPr/>
        </p:nvPicPr>
        <p:blipFill>
          <a:blip r:embed="rId2"/>
          <a:stretch>
            <a:fillRect/>
          </a:stretch>
        </p:blipFill>
        <p:spPr>
          <a:xfrm>
            <a:off x="2618023" y="1853463"/>
            <a:ext cx="2451100" cy="673100"/>
          </a:xfrm>
          <a:prstGeom prst="rect">
            <a:avLst/>
          </a:prstGeom>
        </p:spPr>
      </p:pic>
      <p:pic>
        <p:nvPicPr>
          <p:cNvPr id="10" name="Picture 9">
            <a:extLst>
              <a:ext uri="{FF2B5EF4-FFF2-40B4-BE49-F238E27FC236}">
                <a16:creationId xmlns:a16="http://schemas.microsoft.com/office/drawing/2014/main" id="{C42536D5-9F59-2729-20D4-1AD605FAB8D7}"/>
              </a:ext>
            </a:extLst>
          </p:cNvPr>
          <p:cNvPicPr>
            <a:picLocks noChangeAspect="1"/>
          </p:cNvPicPr>
          <p:nvPr/>
        </p:nvPicPr>
        <p:blipFill>
          <a:blip r:embed="rId3"/>
          <a:stretch>
            <a:fillRect/>
          </a:stretch>
        </p:blipFill>
        <p:spPr>
          <a:xfrm>
            <a:off x="9669006" y="3247909"/>
            <a:ext cx="2476500" cy="635000"/>
          </a:xfrm>
          <a:prstGeom prst="rect">
            <a:avLst/>
          </a:prstGeom>
        </p:spPr>
      </p:pic>
      <p:cxnSp>
        <p:nvCxnSpPr>
          <p:cNvPr id="14" name="Straight Arrow Connector 13">
            <a:extLst>
              <a:ext uri="{FF2B5EF4-FFF2-40B4-BE49-F238E27FC236}">
                <a16:creationId xmlns:a16="http://schemas.microsoft.com/office/drawing/2014/main" id="{723D09CD-AA86-26AB-B4A8-7742873868F5}"/>
              </a:ext>
            </a:extLst>
          </p:cNvPr>
          <p:cNvCxnSpPr>
            <a:cxnSpLocks/>
          </p:cNvCxnSpPr>
          <p:nvPr/>
        </p:nvCxnSpPr>
        <p:spPr>
          <a:xfrm>
            <a:off x="4226439" y="3592317"/>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A03BC23-C596-F3DB-933E-1B623C91D9C9}"/>
              </a:ext>
            </a:extLst>
          </p:cNvPr>
          <p:cNvPicPr>
            <a:picLocks noChangeAspect="1"/>
          </p:cNvPicPr>
          <p:nvPr/>
        </p:nvPicPr>
        <p:blipFill>
          <a:blip r:embed="rId4"/>
          <a:stretch>
            <a:fillRect/>
          </a:stretch>
        </p:blipFill>
        <p:spPr>
          <a:xfrm>
            <a:off x="143257" y="3287721"/>
            <a:ext cx="3911600" cy="736600"/>
          </a:xfrm>
          <a:prstGeom prst="rect">
            <a:avLst/>
          </a:prstGeom>
        </p:spPr>
      </p:pic>
      <p:pic>
        <p:nvPicPr>
          <p:cNvPr id="16" name="Picture 15">
            <a:extLst>
              <a:ext uri="{FF2B5EF4-FFF2-40B4-BE49-F238E27FC236}">
                <a16:creationId xmlns:a16="http://schemas.microsoft.com/office/drawing/2014/main" id="{73FE7864-826C-2839-997E-646A45FC05F0}"/>
              </a:ext>
            </a:extLst>
          </p:cNvPr>
          <p:cNvPicPr>
            <a:picLocks noChangeAspect="1"/>
          </p:cNvPicPr>
          <p:nvPr/>
        </p:nvPicPr>
        <p:blipFill>
          <a:blip r:embed="rId5"/>
          <a:stretch>
            <a:fillRect/>
          </a:stretch>
        </p:blipFill>
        <p:spPr>
          <a:xfrm>
            <a:off x="4969632" y="3247909"/>
            <a:ext cx="3784600" cy="723900"/>
          </a:xfrm>
          <a:prstGeom prst="rect">
            <a:avLst/>
          </a:prstGeom>
        </p:spPr>
      </p:pic>
      <p:cxnSp>
        <p:nvCxnSpPr>
          <p:cNvPr id="17" name="Straight Arrow Connector 16">
            <a:extLst>
              <a:ext uri="{FF2B5EF4-FFF2-40B4-BE49-F238E27FC236}">
                <a16:creationId xmlns:a16="http://schemas.microsoft.com/office/drawing/2014/main" id="{177F67A3-4290-6D9C-4C84-4B822B39A511}"/>
              </a:ext>
            </a:extLst>
          </p:cNvPr>
          <p:cNvCxnSpPr>
            <a:cxnSpLocks/>
          </p:cNvCxnSpPr>
          <p:nvPr/>
        </p:nvCxnSpPr>
        <p:spPr>
          <a:xfrm>
            <a:off x="8925814" y="3575034"/>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5579FAC6-585D-97DE-AFBF-63376C73588E}"/>
              </a:ext>
            </a:extLst>
          </p:cNvPr>
          <p:cNvPicPr>
            <a:picLocks noChangeAspect="1"/>
          </p:cNvPicPr>
          <p:nvPr/>
        </p:nvPicPr>
        <p:blipFill>
          <a:blip r:embed="rId6"/>
          <a:stretch>
            <a:fillRect/>
          </a:stretch>
        </p:blipFill>
        <p:spPr>
          <a:xfrm>
            <a:off x="1372452" y="4720738"/>
            <a:ext cx="2870200" cy="673100"/>
          </a:xfrm>
          <a:prstGeom prst="rect">
            <a:avLst/>
          </a:prstGeom>
        </p:spPr>
      </p:pic>
      <p:sp>
        <p:nvSpPr>
          <p:cNvPr id="23" name="TextBox 22">
            <a:extLst>
              <a:ext uri="{FF2B5EF4-FFF2-40B4-BE49-F238E27FC236}">
                <a16:creationId xmlns:a16="http://schemas.microsoft.com/office/drawing/2014/main" id="{55D5C4CA-06A1-B342-7330-2824C78212EF}"/>
              </a:ext>
            </a:extLst>
          </p:cNvPr>
          <p:cNvSpPr txBox="1"/>
          <p:nvPr/>
        </p:nvSpPr>
        <p:spPr>
          <a:xfrm>
            <a:off x="6674936" y="4551042"/>
            <a:ext cx="4520057" cy="1200329"/>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Next, integrate by parts and apply </a:t>
            </a:r>
          </a:p>
          <a:p>
            <a:r>
              <a:rPr lang="en-US" dirty="0">
                <a:latin typeface="Open Sans" panose="020B0606030504020204" pitchFamily="34" charset="0"/>
                <a:ea typeface="Open Sans" panose="020B0606030504020204" pitchFamily="34" charset="0"/>
                <a:cs typeface="Open Sans" panose="020B0606030504020204" pitchFamily="34" charset="0"/>
              </a:rPr>
              <a:t>Gauss-Divergence. Note, that test function must be differentiable – shown here, at least once..</a:t>
            </a:r>
          </a:p>
        </p:txBody>
      </p:sp>
      <p:sp>
        <p:nvSpPr>
          <p:cNvPr id="24" name="TextBox 23">
            <a:extLst>
              <a:ext uri="{FF2B5EF4-FFF2-40B4-BE49-F238E27FC236}">
                <a16:creationId xmlns:a16="http://schemas.microsoft.com/office/drawing/2014/main" id="{00EE7494-A609-3039-0301-01821E011EE1}"/>
              </a:ext>
            </a:extLst>
          </p:cNvPr>
          <p:cNvSpPr txBox="1"/>
          <p:nvPr/>
        </p:nvSpPr>
        <p:spPr>
          <a:xfrm>
            <a:off x="4324027" y="6540282"/>
            <a:ext cx="0" cy="0"/>
          </a:xfrm>
          <a:prstGeom prst="rect">
            <a:avLst/>
          </a:prstGeom>
        </p:spPr>
        <p:txBody>
          <a:bodyPr vert="horz" wrap="none" lIns="91440" tIns="45720" rIns="91440" bIns="45720" rtlCol="0">
            <a:noAutofit/>
          </a:bodyPr>
          <a:lstStyle/>
          <a:p>
            <a:pPr algn="l"/>
            <a:r>
              <a:rPr lang="en-US" dirty="0"/>
              <a:t>Interior 	</a:t>
            </a:r>
          </a:p>
        </p:txBody>
      </p:sp>
      <p:cxnSp>
        <p:nvCxnSpPr>
          <p:cNvPr id="25" name="Straight Arrow Connector 24">
            <a:extLst>
              <a:ext uri="{FF2B5EF4-FFF2-40B4-BE49-F238E27FC236}">
                <a16:creationId xmlns:a16="http://schemas.microsoft.com/office/drawing/2014/main" id="{3728228C-74EA-C3EB-9E1F-E38F8936397F}"/>
              </a:ext>
            </a:extLst>
          </p:cNvPr>
          <p:cNvCxnSpPr>
            <a:cxnSpLocks/>
          </p:cNvCxnSpPr>
          <p:nvPr/>
        </p:nvCxnSpPr>
        <p:spPr>
          <a:xfrm flipV="1">
            <a:off x="4286605" y="6323714"/>
            <a:ext cx="0" cy="21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8EFF7D6-67FE-E6F1-C740-A3340FB045B2}"/>
              </a:ext>
            </a:extLst>
          </p:cNvPr>
          <p:cNvSpPr txBox="1"/>
          <p:nvPr/>
        </p:nvSpPr>
        <p:spPr>
          <a:xfrm>
            <a:off x="6183824" y="6540282"/>
            <a:ext cx="0" cy="0"/>
          </a:xfrm>
          <a:prstGeom prst="rect">
            <a:avLst/>
          </a:prstGeom>
        </p:spPr>
        <p:txBody>
          <a:bodyPr vert="horz" wrap="none" lIns="91440" tIns="45720" rIns="91440" bIns="45720" rtlCol="0">
            <a:noAutofit/>
          </a:bodyPr>
          <a:lstStyle/>
          <a:p>
            <a:pPr algn="l"/>
            <a:r>
              <a:rPr lang="en-US" dirty="0"/>
              <a:t>Boundary</a:t>
            </a:r>
          </a:p>
        </p:txBody>
      </p:sp>
      <p:pic>
        <p:nvPicPr>
          <p:cNvPr id="27" name="Picture 26">
            <a:extLst>
              <a:ext uri="{FF2B5EF4-FFF2-40B4-BE49-F238E27FC236}">
                <a16:creationId xmlns:a16="http://schemas.microsoft.com/office/drawing/2014/main" id="{8702C9D9-EFC1-342D-FFEB-38D8CAE28DE0}"/>
              </a:ext>
            </a:extLst>
          </p:cNvPr>
          <p:cNvPicPr>
            <a:picLocks noChangeAspect="1"/>
          </p:cNvPicPr>
          <p:nvPr/>
        </p:nvPicPr>
        <p:blipFill>
          <a:blip r:embed="rId7"/>
          <a:stretch>
            <a:fillRect/>
          </a:stretch>
        </p:blipFill>
        <p:spPr>
          <a:xfrm>
            <a:off x="128823" y="5620313"/>
            <a:ext cx="7429500" cy="673100"/>
          </a:xfrm>
          <a:prstGeom prst="rect">
            <a:avLst/>
          </a:prstGeom>
        </p:spPr>
      </p:pic>
      <p:pic>
        <p:nvPicPr>
          <p:cNvPr id="28" name="Picture 27">
            <a:extLst>
              <a:ext uri="{FF2B5EF4-FFF2-40B4-BE49-F238E27FC236}">
                <a16:creationId xmlns:a16="http://schemas.microsoft.com/office/drawing/2014/main" id="{33734952-2889-345C-C386-8FD99850B028}"/>
              </a:ext>
            </a:extLst>
          </p:cNvPr>
          <p:cNvPicPr>
            <a:picLocks noChangeAspect="1"/>
          </p:cNvPicPr>
          <p:nvPr/>
        </p:nvPicPr>
        <p:blipFill>
          <a:blip r:embed="rId8"/>
          <a:stretch>
            <a:fillRect/>
          </a:stretch>
        </p:blipFill>
        <p:spPr>
          <a:xfrm>
            <a:off x="8775700" y="5817465"/>
            <a:ext cx="2921000" cy="673100"/>
          </a:xfrm>
          <a:prstGeom prst="rect">
            <a:avLst/>
          </a:prstGeom>
        </p:spPr>
      </p:pic>
      <p:cxnSp>
        <p:nvCxnSpPr>
          <p:cNvPr id="29" name="Straight Arrow Connector 28">
            <a:extLst>
              <a:ext uri="{FF2B5EF4-FFF2-40B4-BE49-F238E27FC236}">
                <a16:creationId xmlns:a16="http://schemas.microsoft.com/office/drawing/2014/main" id="{4A5E3C01-2CB8-44C3-464B-F563B86F2EC6}"/>
              </a:ext>
            </a:extLst>
          </p:cNvPr>
          <p:cNvCxnSpPr>
            <a:cxnSpLocks/>
          </p:cNvCxnSpPr>
          <p:nvPr/>
        </p:nvCxnSpPr>
        <p:spPr>
          <a:xfrm flipV="1">
            <a:off x="6143821" y="6323714"/>
            <a:ext cx="0" cy="21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48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40</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3279999"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5" name="Picture 24">
            <a:extLst>
              <a:ext uri="{FF2B5EF4-FFF2-40B4-BE49-F238E27FC236}">
                <a16:creationId xmlns:a16="http://schemas.microsoft.com/office/drawing/2014/main" id="{8B3AE12F-A994-F350-046F-0EB3E2BAD4EA}"/>
              </a:ext>
            </a:extLst>
          </p:cNvPr>
          <p:cNvPicPr>
            <a:picLocks noChangeAspect="1"/>
          </p:cNvPicPr>
          <p:nvPr/>
        </p:nvPicPr>
        <p:blipFill>
          <a:blip r:embed="rId4"/>
          <a:stretch>
            <a:fillRect/>
          </a:stretch>
        </p:blipFill>
        <p:spPr>
          <a:xfrm>
            <a:off x="1214605" y="5950228"/>
            <a:ext cx="4330700" cy="647700"/>
          </a:xfrm>
          <a:prstGeom prst="rect">
            <a:avLst/>
          </a:prstGeom>
        </p:spPr>
      </p:pic>
      <p:sp>
        <p:nvSpPr>
          <p:cNvPr id="28" name="TextBox 27">
            <a:extLst>
              <a:ext uri="{FF2B5EF4-FFF2-40B4-BE49-F238E27FC236}">
                <a16:creationId xmlns:a16="http://schemas.microsoft.com/office/drawing/2014/main" id="{E84E6698-0DDE-407E-75CE-11FF39633DE7}"/>
              </a:ext>
            </a:extLst>
          </p:cNvPr>
          <p:cNvSpPr txBox="1"/>
          <p:nvPr/>
        </p:nvSpPr>
        <p:spPr>
          <a:xfrm>
            <a:off x="8647980" y="6524788"/>
            <a:ext cx="0" cy="0"/>
          </a:xfrm>
          <a:prstGeom prst="rect">
            <a:avLst/>
          </a:prstGeom>
        </p:spPr>
        <p:txBody>
          <a:bodyPr vert="horz" wrap="none" lIns="91440" tIns="45720" rIns="91440" bIns="45720" rtlCol="0">
            <a:noAutofit/>
          </a:bodyPr>
          <a:lstStyle/>
          <a:p>
            <a:pPr algn="l"/>
            <a:r>
              <a:rPr lang="en-US" dirty="0"/>
              <a:t>Edge 2</a:t>
            </a:r>
          </a:p>
        </p:txBody>
      </p:sp>
      <p:pic>
        <p:nvPicPr>
          <p:cNvPr id="29" name="Picture 28">
            <a:extLst>
              <a:ext uri="{FF2B5EF4-FFF2-40B4-BE49-F238E27FC236}">
                <a16:creationId xmlns:a16="http://schemas.microsoft.com/office/drawing/2014/main" id="{FD98F48C-931D-3FE0-0769-45392CDADD2A}"/>
              </a:ext>
            </a:extLst>
          </p:cNvPr>
          <p:cNvPicPr>
            <a:picLocks noChangeAspect="1"/>
          </p:cNvPicPr>
          <p:nvPr/>
        </p:nvPicPr>
        <p:blipFill>
          <a:blip r:embed="rId5"/>
          <a:stretch>
            <a:fillRect/>
          </a:stretch>
        </p:blipFill>
        <p:spPr>
          <a:xfrm>
            <a:off x="8647980" y="4744569"/>
            <a:ext cx="2324100" cy="635000"/>
          </a:xfrm>
          <a:prstGeom prst="rect">
            <a:avLst/>
          </a:prstGeom>
        </p:spPr>
      </p:pic>
      <p:pic>
        <p:nvPicPr>
          <p:cNvPr id="30" name="Picture 29">
            <a:extLst>
              <a:ext uri="{FF2B5EF4-FFF2-40B4-BE49-F238E27FC236}">
                <a16:creationId xmlns:a16="http://schemas.microsoft.com/office/drawing/2014/main" id="{FFEF26AF-3F6A-BD89-7C23-FDCE3C69CD76}"/>
              </a:ext>
            </a:extLst>
          </p:cNvPr>
          <p:cNvPicPr>
            <a:picLocks noChangeAspect="1"/>
          </p:cNvPicPr>
          <p:nvPr/>
        </p:nvPicPr>
        <p:blipFill>
          <a:blip r:embed="rId6"/>
          <a:stretch>
            <a:fillRect/>
          </a:stretch>
        </p:blipFill>
        <p:spPr>
          <a:xfrm>
            <a:off x="8647980" y="5682359"/>
            <a:ext cx="2324100" cy="635000"/>
          </a:xfrm>
          <a:prstGeom prst="rect">
            <a:avLst/>
          </a:prstGeom>
        </p:spPr>
      </p:pic>
    </p:spTree>
    <p:extLst>
      <p:ext uri="{BB962C8B-B14F-4D97-AF65-F5344CB8AC3E}">
        <p14:creationId xmlns:p14="http://schemas.microsoft.com/office/powerpoint/2010/main" val="195930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41</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5868218"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4" name="Picture 23">
            <a:extLst>
              <a:ext uri="{FF2B5EF4-FFF2-40B4-BE49-F238E27FC236}">
                <a16:creationId xmlns:a16="http://schemas.microsoft.com/office/drawing/2014/main" id="{B7111B59-B7B7-886F-373D-F34649AD78E5}"/>
              </a:ext>
            </a:extLst>
          </p:cNvPr>
          <p:cNvPicPr>
            <a:picLocks noChangeAspect="1"/>
          </p:cNvPicPr>
          <p:nvPr/>
        </p:nvPicPr>
        <p:blipFill>
          <a:blip r:embed="rId4"/>
          <a:stretch>
            <a:fillRect/>
          </a:stretch>
        </p:blipFill>
        <p:spPr>
          <a:xfrm>
            <a:off x="1214605" y="5921744"/>
            <a:ext cx="4330700" cy="647700"/>
          </a:xfrm>
          <a:prstGeom prst="rect">
            <a:avLst/>
          </a:prstGeom>
        </p:spPr>
      </p:pic>
      <p:sp>
        <p:nvSpPr>
          <p:cNvPr id="26" name="TextBox 25">
            <a:extLst>
              <a:ext uri="{FF2B5EF4-FFF2-40B4-BE49-F238E27FC236}">
                <a16:creationId xmlns:a16="http://schemas.microsoft.com/office/drawing/2014/main" id="{E35F5A49-BC7D-4A8C-6C83-0C7501DE854A}"/>
              </a:ext>
            </a:extLst>
          </p:cNvPr>
          <p:cNvSpPr txBox="1"/>
          <p:nvPr/>
        </p:nvSpPr>
        <p:spPr>
          <a:xfrm>
            <a:off x="8585988" y="6524788"/>
            <a:ext cx="0" cy="0"/>
          </a:xfrm>
          <a:prstGeom prst="rect">
            <a:avLst/>
          </a:prstGeom>
        </p:spPr>
        <p:txBody>
          <a:bodyPr vert="horz" wrap="none" lIns="91440" tIns="45720" rIns="91440" bIns="45720" rtlCol="0">
            <a:noAutofit/>
          </a:bodyPr>
          <a:lstStyle/>
          <a:p>
            <a:pPr algn="l"/>
            <a:r>
              <a:rPr lang="en-US" dirty="0"/>
              <a:t>Edge 3</a:t>
            </a:r>
          </a:p>
        </p:txBody>
      </p:sp>
      <p:pic>
        <p:nvPicPr>
          <p:cNvPr id="29" name="Picture 28">
            <a:extLst>
              <a:ext uri="{FF2B5EF4-FFF2-40B4-BE49-F238E27FC236}">
                <a16:creationId xmlns:a16="http://schemas.microsoft.com/office/drawing/2014/main" id="{7590DA8F-EDCC-96BA-0B22-FCE34079A9CA}"/>
              </a:ext>
            </a:extLst>
          </p:cNvPr>
          <p:cNvPicPr>
            <a:picLocks noChangeAspect="1"/>
          </p:cNvPicPr>
          <p:nvPr/>
        </p:nvPicPr>
        <p:blipFill>
          <a:blip r:embed="rId5"/>
          <a:stretch>
            <a:fillRect/>
          </a:stretch>
        </p:blipFill>
        <p:spPr>
          <a:xfrm>
            <a:off x="8585988" y="5589141"/>
            <a:ext cx="2324100" cy="635000"/>
          </a:xfrm>
          <a:prstGeom prst="rect">
            <a:avLst/>
          </a:prstGeom>
        </p:spPr>
      </p:pic>
      <p:pic>
        <p:nvPicPr>
          <p:cNvPr id="30" name="Picture 29">
            <a:extLst>
              <a:ext uri="{FF2B5EF4-FFF2-40B4-BE49-F238E27FC236}">
                <a16:creationId xmlns:a16="http://schemas.microsoft.com/office/drawing/2014/main" id="{5FD13948-657D-3C2A-D620-320B44CC1426}"/>
              </a:ext>
            </a:extLst>
          </p:cNvPr>
          <p:cNvPicPr>
            <a:picLocks noChangeAspect="1"/>
          </p:cNvPicPr>
          <p:nvPr/>
        </p:nvPicPr>
        <p:blipFill>
          <a:blip r:embed="rId6"/>
          <a:stretch>
            <a:fillRect/>
          </a:stretch>
        </p:blipFill>
        <p:spPr>
          <a:xfrm>
            <a:off x="8585988" y="4692685"/>
            <a:ext cx="2324100" cy="635000"/>
          </a:xfrm>
          <a:prstGeom prst="rect">
            <a:avLst/>
          </a:prstGeom>
        </p:spPr>
      </p:pic>
    </p:spTree>
    <p:extLst>
      <p:ext uri="{BB962C8B-B14F-4D97-AF65-F5344CB8AC3E}">
        <p14:creationId xmlns:p14="http://schemas.microsoft.com/office/powerpoint/2010/main" val="134896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F604D-8AE6-D9C8-163A-D932A0564A5F}"/>
              </a:ext>
            </a:extLst>
          </p:cNvPr>
          <p:cNvSpPr>
            <a:spLocks noGrp="1"/>
          </p:cNvSpPr>
          <p:nvPr>
            <p:ph type="title"/>
          </p:nvPr>
        </p:nvSpPr>
        <p:spPr/>
        <p:txBody>
          <a:bodyPr/>
          <a:lstStyle/>
          <a:p>
            <a:r>
              <a:rPr lang="en-US" dirty="0"/>
              <a:t>Simple One-D MMS Example; Collect all of the terms</a:t>
            </a:r>
          </a:p>
        </p:txBody>
      </p:sp>
      <p:sp>
        <p:nvSpPr>
          <p:cNvPr id="3" name="Slide Number Placeholder 2">
            <a:extLst>
              <a:ext uri="{FF2B5EF4-FFF2-40B4-BE49-F238E27FC236}">
                <a16:creationId xmlns:a16="http://schemas.microsoft.com/office/drawing/2014/main" id="{2FFB83E6-2941-9432-C8B5-BDF9780944CF}"/>
              </a:ext>
            </a:extLst>
          </p:cNvPr>
          <p:cNvSpPr>
            <a:spLocks noGrp="1"/>
          </p:cNvSpPr>
          <p:nvPr>
            <p:ph type="sldNum" sz="quarter" idx="10"/>
          </p:nvPr>
        </p:nvSpPr>
        <p:spPr/>
        <p:txBody>
          <a:bodyPr/>
          <a:lstStyle/>
          <a:p>
            <a:fld id="{4FAB73BC-B049-4115-A692-8D63A059BFB8}" type="slidenum">
              <a:rPr lang="en-US" smtClean="0"/>
              <a:pPr/>
              <a:t>42</a:t>
            </a:fld>
            <a:endParaRPr lang="en-US" dirty="0"/>
          </a:p>
        </p:txBody>
      </p:sp>
      <p:pic>
        <p:nvPicPr>
          <p:cNvPr id="5" name="Picture 4">
            <a:extLst>
              <a:ext uri="{FF2B5EF4-FFF2-40B4-BE49-F238E27FC236}">
                <a16:creationId xmlns:a16="http://schemas.microsoft.com/office/drawing/2014/main" id="{0453F27C-7228-7197-D3D8-52327975A8FE}"/>
              </a:ext>
            </a:extLst>
          </p:cNvPr>
          <p:cNvPicPr>
            <a:picLocks noChangeAspect="1"/>
          </p:cNvPicPr>
          <p:nvPr/>
        </p:nvPicPr>
        <p:blipFill>
          <a:blip r:embed="rId2"/>
          <a:stretch>
            <a:fillRect/>
          </a:stretch>
        </p:blipFill>
        <p:spPr>
          <a:xfrm>
            <a:off x="770886" y="1111759"/>
            <a:ext cx="2324100" cy="635000"/>
          </a:xfrm>
          <a:prstGeom prst="rect">
            <a:avLst/>
          </a:prstGeom>
        </p:spPr>
      </p:pic>
      <p:pic>
        <p:nvPicPr>
          <p:cNvPr id="6" name="Picture 5">
            <a:extLst>
              <a:ext uri="{FF2B5EF4-FFF2-40B4-BE49-F238E27FC236}">
                <a16:creationId xmlns:a16="http://schemas.microsoft.com/office/drawing/2014/main" id="{DFD5D0C5-2B93-8042-6C3E-14EEB4291C3B}"/>
              </a:ext>
            </a:extLst>
          </p:cNvPr>
          <p:cNvPicPr>
            <a:picLocks noChangeAspect="1"/>
          </p:cNvPicPr>
          <p:nvPr/>
        </p:nvPicPr>
        <p:blipFill>
          <a:blip r:embed="rId3"/>
          <a:stretch>
            <a:fillRect/>
          </a:stretch>
        </p:blipFill>
        <p:spPr>
          <a:xfrm>
            <a:off x="770886" y="2077965"/>
            <a:ext cx="2324100" cy="635000"/>
          </a:xfrm>
          <a:prstGeom prst="rect">
            <a:avLst/>
          </a:prstGeom>
        </p:spPr>
      </p:pic>
      <p:pic>
        <p:nvPicPr>
          <p:cNvPr id="7" name="Picture 6">
            <a:extLst>
              <a:ext uri="{FF2B5EF4-FFF2-40B4-BE49-F238E27FC236}">
                <a16:creationId xmlns:a16="http://schemas.microsoft.com/office/drawing/2014/main" id="{E0112BA4-C3E2-9BAC-19A6-C084190CF374}"/>
              </a:ext>
            </a:extLst>
          </p:cNvPr>
          <p:cNvPicPr>
            <a:picLocks noChangeAspect="1"/>
          </p:cNvPicPr>
          <p:nvPr/>
        </p:nvPicPr>
        <p:blipFill>
          <a:blip r:embed="rId4"/>
          <a:stretch>
            <a:fillRect/>
          </a:stretch>
        </p:blipFill>
        <p:spPr>
          <a:xfrm>
            <a:off x="770886" y="3044171"/>
            <a:ext cx="2324100" cy="635000"/>
          </a:xfrm>
          <a:prstGeom prst="rect">
            <a:avLst/>
          </a:prstGeom>
        </p:spPr>
      </p:pic>
      <p:pic>
        <p:nvPicPr>
          <p:cNvPr id="8" name="Picture 7">
            <a:extLst>
              <a:ext uri="{FF2B5EF4-FFF2-40B4-BE49-F238E27FC236}">
                <a16:creationId xmlns:a16="http://schemas.microsoft.com/office/drawing/2014/main" id="{B09ECDAA-8BC1-C9DD-E69F-4545E1AE7189}"/>
              </a:ext>
            </a:extLst>
          </p:cNvPr>
          <p:cNvPicPr>
            <a:picLocks noChangeAspect="1"/>
          </p:cNvPicPr>
          <p:nvPr/>
        </p:nvPicPr>
        <p:blipFill>
          <a:blip r:embed="rId5"/>
          <a:stretch>
            <a:fillRect/>
          </a:stretch>
        </p:blipFill>
        <p:spPr>
          <a:xfrm>
            <a:off x="770886" y="3981961"/>
            <a:ext cx="2324100" cy="635000"/>
          </a:xfrm>
          <a:prstGeom prst="rect">
            <a:avLst/>
          </a:prstGeom>
        </p:spPr>
      </p:pic>
      <p:pic>
        <p:nvPicPr>
          <p:cNvPr id="9" name="Picture 8">
            <a:extLst>
              <a:ext uri="{FF2B5EF4-FFF2-40B4-BE49-F238E27FC236}">
                <a16:creationId xmlns:a16="http://schemas.microsoft.com/office/drawing/2014/main" id="{FF20BA77-240B-5037-BAC7-356FDFED1704}"/>
              </a:ext>
            </a:extLst>
          </p:cNvPr>
          <p:cNvPicPr>
            <a:picLocks noChangeAspect="1"/>
          </p:cNvPicPr>
          <p:nvPr/>
        </p:nvPicPr>
        <p:blipFill>
          <a:blip r:embed="rId6"/>
          <a:stretch>
            <a:fillRect/>
          </a:stretch>
        </p:blipFill>
        <p:spPr>
          <a:xfrm>
            <a:off x="770886" y="5690198"/>
            <a:ext cx="2324100" cy="635000"/>
          </a:xfrm>
          <a:prstGeom prst="rect">
            <a:avLst/>
          </a:prstGeom>
        </p:spPr>
      </p:pic>
      <p:pic>
        <p:nvPicPr>
          <p:cNvPr id="10" name="Picture 9">
            <a:extLst>
              <a:ext uri="{FF2B5EF4-FFF2-40B4-BE49-F238E27FC236}">
                <a16:creationId xmlns:a16="http://schemas.microsoft.com/office/drawing/2014/main" id="{090F1F61-825A-5EF0-6323-984E0AA5BB40}"/>
              </a:ext>
            </a:extLst>
          </p:cNvPr>
          <p:cNvPicPr>
            <a:picLocks noChangeAspect="1"/>
          </p:cNvPicPr>
          <p:nvPr/>
        </p:nvPicPr>
        <p:blipFill>
          <a:blip r:embed="rId7"/>
          <a:stretch>
            <a:fillRect/>
          </a:stretch>
        </p:blipFill>
        <p:spPr>
          <a:xfrm>
            <a:off x="770886" y="4793742"/>
            <a:ext cx="2324100" cy="635000"/>
          </a:xfrm>
          <a:prstGeom prst="rect">
            <a:avLst/>
          </a:prstGeom>
        </p:spPr>
      </p:pic>
      <p:sp>
        <p:nvSpPr>
          <p:cNvPr id="11" name="TextBox 10">
            <a:extLst>
              <a:ext uri="{FF2B5EF4-FFF2-40B4-BE49-F238E27FC236}">
                <a16:creationId xmlns:a16="http://schemas.microsoft.com/office/drawing/2014/main" id="{F91ED6C0-8DAD-CF0D-328A-9C5F873CFB41}"/>
              </a:ext>
            </a:extLst>
          </p:cNvPr>
          <p:cNvSpPr txBox="1"/>
          <p:nvPr/>
        </p:nvSpPr>
        <p:spPr>
          <a:xfrm>
            <a:off x="8974351" y="4076312"/>
            <a:ext cx="1754006" cy="369332"/>
          </a:xfrm>
          <a:prstGeom prst="rect">
            <a:avLst/>
          </a:prstGeom>
          <a:noFill/>
        </p:spPr>
        <p:txBody>
          <a:bodyPr wrap="none" rtlCol="0">
            <a:spAutoFit/>
          </a:bodyPr>
          <a:lstStyle/>
          <a:p>
            <a:r>
              <a:rPr lang="en-US" dirty="0"/>
              <a:t>Correct for BCs</a:t>
            </a:r>
          </a:p>
        </p:txBody>
      </p:sp>
      <p:pic>
        <p:nvPicPr>
          <p:cNvPr id="12" name="Picture 11">
            <a:extLst>
              <a:ext uri="{FF2B5EF4-FFF2-40B4-BE49-F238E27FC236}">
                <a16:creationId xmlns:a16="http://schemas.microsoft.com/office/drawing/2014/main" id="{F5949C12-5266-71CC-5659-43F20B2BFB66}"/>
              </a:ext>
            </a:extLst>
          </p:cNvPr>
          <p:cNvPicPr>
            <a:picLocks noChangeAspect="1"/>
          </p:cNvPicPr>
          <p:nvPr/>
        </p:nvPicPr>
        <p:blipFill>
          <a:blip r:embed="rId8"/>
          <a:stretch>
            <a:fillRect/>
          </a:stretch>
        </p:blipFill>
        <p:spPr>
          <a:xfrm>
            <a:off x="4699440" y="953098"/>
            <a:ext cx="4243232" cy="4737100"/>
          </a:xfrm>
          <a:prstGeom prst="rect">
            <a:avLst/>
          </a:prstGeom>
        </p:spPr>
      </p:pic>
      <p:sp>
        <p:nvSpPr>
          <p:cNvPr id="13" name="TextBox 12">
            <a:extLst>
              <a:ext uri="{FF2B5EF4-FFF2-40B4-BE49-F238E27FC236}">
                <a16:creationId xmlns:a16="http://schemas.microsoft.com/office/drawing/2014/main" id="{3C0459F4-8FC5-A7B2-B19B-5CEFC313CF49}"/>
              </a:ext>
            </a:extLst>
          </p:cNvPr>
          <p:cNvSpPr txBox="1"/>
          <p:nvPr/>
        </p:nvSpPr>
        <p:spPr>
          <a:xfrm>
            <a:off x="8974351" y="2843394"/>
            <a:ext cx="1896673" cy="646331"/>
          </a:xfrm>
          <a:prstGeom prst="rect">
            <a:avLst/>
          </a:prstGeom>
          <a:noFill/>
        </p:spPr>
        <p:txBody>
          <a:bodyPr wrap="none" rtlCol="0">
            <a:spAutoFit/>
          </a:bodyPr>
          <a:lstStyle/>
          <a:p>
            <a:r>
              <a:rPr lang="en-US" dirty="0"/>
              <a:t>Fully assembled </a:t>
            </a:r>
          </a:p>
          <a:p>
            <a:r>
              <a:rPr lang="en-US" dirty="0"/>
              <a:t>system</a:t>
            </a:r>
          </a:p>
        </p:txBody>
      </p:sp>
      <p:sp>
        <p:nvSpPr>
          <p:cNvPr id="14" name="TextBox 13">
            <a:extLst>
              <a:ext uri="{FF2B5EF4-FFF2-40B4-BE49-F238E27FC236}">
                <a16:creationId xmlns:a16="http://schemas.microsoft.com/office/drawing/2014/main" id="{D3E013BD-3B26-AC98-0DE0-A8020995C02A}"/>
              </a:ext>
            </a:extLst>
          </p:cNvPr>
          <p:cNvSpPr txBox="1"/>
          <p:nvPr/>
        </p:nvSpPr>
        <p:spPr>
          <a:xfrm>
            <a:off x="8974351" y="1079909"/>
            <a:ext cx="1896673" cy="646331"/>
          </a:xfrm>
          <a:prstGeom prst="rect">
            <a:avLst/>
          </a:prstGeom>
          <a:noFill/>
        </p:spPr>
        <p:txBody>
          <a:bodyPr wrap="none" rtlCol="0">
            <a:spAutoFit/>
          </a:bodyPr>
          <a:lstStyle/>
          <a:p>
            <a:r>
              <a:rPr lang="en-US" dirty="0"/>
              <a:t>Fully assembled </a:t>
            </a:r>
          </a:p>
          <a:p>
            <a:r>
              <a:rPr lang="en-US" dirty="0"/>
              <a:t>matrix</a:t>
            </a:r>
          </a:p>
        </p:txBody>
      </p:sp>
      <p:sp>
        <p:nvSpPr>
          <p:cNvPr id="15" name="TextBox 14">
            <a:extLst>
              <a:ext uri="{FF2B5EF4-FFF2-40B4-BE49-F238E27FC236}">
                <a16:creationId xmlns:a16="http://schemas.microsoft.com/office/drawing/2014/main" id="{708DEAD2-96C0-E876-6B94-FF1A29AD059A}"/>
              </a:ext>
            </a:extLst>
          </p:cNvPr>
          <p:cNvSpPr txBox="1"/>
          <p:nvPr/>
        </p:nvSpPr>
        <p:spPr>
          <a:xfrm>
            <a:off x="3723906" y="6403174"/>
            <a:ext cx="7425431" cy="369332"/>
          </a:xfrm>
          <a:prstGeom prst="rect">
            <a:avLst/>
          </a:prstGeom>
          <a:noFill/>
        </p:spPr>
        <p:txBody>
          <a:bodyPr wrap="none" rtlCol="0">
            <a:spAutoFit/>
          </a:bodyPr>
          <a:lstStyle/>
          <a:p>
            <a:r>
              <a:rPr lang="en-US" dirty="0"/>
              <a:t>Solution is exact….. Linear basis exactly captures a quadratic solution</a:t>
            </a:r>
          </a:p>
        </p:txBody>
      </p:sp>
      <p:pic>
        <p:nvPicPr>
          <p:cNvPr id="17" name="Picture 16">
            <a:extLst>
              <a:ext uri="{FF2B5EF4-FFF2-40B4-BE49-F238E27FC236}">
                <a16:creationId xmlns:a16="http://schemas.microsoft.com/office/drawing/2014/main" id="{059218EF-8BCC-8361-7487-5B85B01494F2}"/>
              </a:ext>
            </a:extLst>
          </p:cNvPr>
          <p:cNvPicPr>
            <a:picLocks noChangeAspect="1"/>
          </p:cNvPicPr>
          <p:nvPr/>
        </p:nvPicPr>
        <p:blipFill>
          <a:blip r:embed="rId9"/>
          <a:stretch>
            <a:fillRect/>
          </a:stretch>
        </p:blipFill>
        <p:spPr>
          <a:xfrm>
            <a:off x="9922687" y="4624448"/>
            <a:ext cx="1384300" cy="1346200"/>
          </a:xfrm>
          <a:prstGeom prst="rect">
            <a:avLst/>
          </a:prstGeom>
        </p:spPr>
      </p:pic>
    </p:spTree>
    <p:extLst>
      <p:ext uri="{BB962C8B-B14F-4D97-AF65-F5344CB8AC3E}">
        <p14:creationId xmlns:p14="http://schemas.microsoft.com/office/powerpoint/2010/main" val="315587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7D063-BC0D-3AD4-B57E-A1D5C9735EEA}"/>
              </a:ext>
            </a:extLst>
          </p:cNvPr>
          <p:cNvSpPr>
            <a:spLocks noGrp="1"/>
          </p:cNvSpPr>
          <p:nvPr>
            <p:ph type="title"/>
          </p:nvPr>
        </p:nvSpPr>
        <p:spPr/>
        <p:txBody>
          <a:bodyPr/>
          <a:lstStyle/>
          <a:p>
            <a:r>
              <a:rPr lang="en-US" dirty="0"/>
              <a:t>Linking to </a:t>
            </a:r>
            <a:r>
              <a:rPr lang="en-US" dirty="0">
                <a:solidFill>
                  <a:srgbClr val="000000"/>
                </a:solidFill>
                <a:effectLst/>
              </a:rPr>
              <a:t>1d_quad4_adv_diff</a:t>
            </a:r>
            <a:br>
              <a:rPr lang="en-US" dirty="0">
                <a:solidFill>
                  <a:srgbClr val="000000"/>
                </a:solidFill>
                <a:effectLst/>
              </a:rPr>
            </a:br>
            <a:endParaRPr lang="en-US" dirty="0"/>
          </a:p>
        </p:txBody>
      </p:sp>
      <p:sp>
        <p:nvSpPr>
          <p:cNvPr id="3" name="Slide Number Placeholder 2">
            <a:extLst>
              <a:ext uri="{FF2B5EF4-FFF2-40B4-BE49-F238E27FC236}">
                <a16:creationId xmlns:a16="http://schemas.microsoft.com/office/drawing/2014/main" id="{36FD32F3-B30A-4934-561E-84F80A28974D}"/>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4E3FA15F-F522-4627-61C6-7C7C89F2D644}"/>
              </a:ext>
            </a:extLst>
          </p:cNvPr>
          <p:cNvSpPr>
            <a:spLocks noGrp="1"/>
          </p:cNvSpPr>
          <p:nvPr>
            <p:ph sz="quarter" idx="11"/>
          </p:nvPr>
        </p:nvSpPr>
        <p:spPr>
          <a:xfrm>
            <a:off x="647700" y="1409700"/>
            <a:ext cx="11049000" cy="5426812"/>
          </a:xfrm>
        </p:spPr>
        <p:txBody>
          <a:bodyPr>
            <a:normAutofit/>
          </a:bodyPr>
          <a:lstStyle/>
          <a:p>
            <a:r>
              <a:rPr lang="en-US" dirty="0"/>
              <a:t>Recall, the transport equation for the 1d_quad4_adv_diff laboratory exercise is as follows:</a:t>
            </a:r>
          </a:p>
          <a:p>
            <a:endParaRPr lang="en-US" dirty="0"/>
          </a:p>
          <a:p>
            <a:r>
              <a:rPr lang="en-US" dirty="0"/>
              <a:t> 				where</a:t>
            </a:r>
          </a:p>
          <a:p>
            <a:endParaRPr lang="en-US" dirty="0"/>
          </a:p>
          <a:p>
            <a:r>
              <a:rPr lang="en-US" dirty="0"/>
              <a:t>For now, let’s focus on the advection term. We know that we can integrate over the volume and simply compute this term at the volume integration points,</a:t>
            </a:r>
          </a:p>
          <a:p>
            <a:r>
              <a:rPr lang="en-US" dirty="0"/>
              <a:t>			</a:t>
            </a:r>
            <a:r>
              <a:rPr lang="en-US" u="sng" dirty="0"/>
              <a:t>Option</a:t>
            </a:r>
            <a:r>
              <a:rPr lang="en-US" dirty="0"/>
              <a:t>: </a:t>
            </a:r>
            <a:r>
              <a:rPr lang="en-US" b="1" dirty="0" err="1"/>
              <a:t>scv_advection_np</a:t>
            </a:r>
            <a:endParaRPr lang="en-US" b="1" dirty="0"/>
          </a:p>
          <a:p>
            <a:endParaRPr lang="en-US" b="1" dirty="0"/>
          </a:p>
          <a:p>
            <a:r>
              <a:rPr lang="en-US" dirty="0"/>
              <a:t>As with the volume of fluid equation on the previous slide, we can also write this term as:</a:t>
            </a:r>
          </a:p>
          <a:p>
            <a:r>
              <a:rPr lang="en-US" dirty="0"/>
              <a:t>						</a:t>
            </a:r>
          </a:p>
          <a:p>
            <a:r>
              <a:rPr lang="en-US" dirty="0"/>
              <a:t>						that can be simplified (for constant velocity)</a:t>
            </a:r>
          </a:p>
          <a:p>
            <a:endParaRPr lang="en-US" dirty="0"/>
          </a:p>
          <a:p>
            <a:r>
              <a:rPr lang="en-US" dirty="0"/>
              <a:t>				</a:t>
            </a:r>
            <a:r>
              <a:rPr lang="en-US" u="sng" dirty="0"/>
              <a:t>Option</a:t>
            </a:r>
            <a:r>
              <a:rPr lang="en-US" dirty="0"/>
              <a:t>: </a:t>
            </a:r>
            <a:r>
              <a:rPr lang="en-US" b="1" dirty="0" err="1"/>
              <a:t>scs_advection_np</a:t>
            </a:r>
            <a:r>
              <a:rPr lang="en-US" b="1" dirty="0"/>
              <a:t> </a:t>
            </a:r>
            <a:r>
              <a:rPr lang="en-US" dirty="0"/>
              <a:t>(or </a:t>
            </a:r>
            <a:r>
              <a:rPr lang="en-US" b="1" dirty="0" err="1"/>
              <a:t>scs_upw_advection_np</a:t>
            </a:r>
            <a:r>
              <a:rPr lang="en-US" dirty="0"/>
              <a:t>) </a:t>
            </a:r>
          </a:p>
        </p:txBody>
      </p:sp>
      <p:pic>
        <p:nvPicPr>
          <p:cNvPr id="5" name="Picture 4">
            <a:extLst>
              <a:ext uri="{FF2B5EF4-FFF2-40B4-BE49-F238E27FC236}">
                <a16:creationId xmlns:a16="http://schemas.microsoft.com/office/drawing/2014/main" id="{11BB4D1B-558A-E6E0-EF87-5302B2DE0FFA}"/>
              </a:ext>
            </a:extLst>
          </p:cNvPr>
          <p:cNvPicPr>
            <a:picLocks noChangeAspect="1"/>
          </p:cNvPicPr>
          <p:nvPr/>
        </p:nvPicPr>
        <p:blipFill>
          <a:blip r:embed="rId2"/>
          <a:stretch>
            <a:fillRect/>
          </a:stretch>
        </p:blipFill>
        <p:spPr>
          <a:xfrm>
            <a:off x="1176454" y="2066537"/>
            <a:ext cx="2844800" cy="673100"/>
          </a:xfrm>
          <a:prstGeom prst="rect">
            <a:avLst/>
          </a:prstGeom>
        </p:spPr>
      </p:pic>
      <p:pic>
        <p:nvPicPr>
          <p:cNvPr id="6" name="Picture 5">
            <a:extLst>
              <a:ext uri="{FF2B5EF4-FFF2-40B4-BE49-F238E27FC236}">
                <a16:creationId xmlns:a16="http://schemas.microsoft.com/office/drawing/2014/main" id="{FB9B99F5-660E-177F-0761-B55C2EE3AD9E}"/>
              </a:ext>
            </a:extLst>
          </p:cNvPr>
          <p:cNvPicPr>
            <a:picLocks noChangeAspect="1"/>
          </p:cNvPicPr>
          <p:nvPr/>
        </p:nvPicPr>
        <p:blipFill>
          <a:blip r:embed="rId3"/>
          <a:stretch>
            <a:fillRect/>
          </a:stretch>
        </p:blipFill>
        <p:spPr>
          <a:xfrm>
            <a:off x="5363893" y="2055386"/>
            <a:ext cx="1460500" cy="673100"/>
          </a:xfrm>
          <a:prstGeom prst="rect">
            <a:avLst/>
          </a:prstGeom>
        </p:spPr>
      </p:pic>
      <p:pic>
        <p:nvPicPr>
          <p:cNvPr id="7" name="Picture 6">
            <a:extLst>
              <a:ext uri="{FF2B5EF4-FFF2-40B4-BE49-F238E27FC236}">
                <a16:creationId xmlns:a16="http://schemas.microsoft.com/office/drawing/2014/main" id="{D4B5AEED-6CC5-0B75-60D1-78411EB5152A}"/>
              </a:ext>
            </a:extLst>
          </p:cNvPr>
          <p:cNvPicPr>
            <a:picLocks noChangeAspect="1"/>
          </p:cNvPicPr>
          <p:nvPr/>
        </p:nvPicPr>
        <p:blipFill>
          <a:blip r:embed="rId4"/>
          <a:stretch>
            <a:fillRect/>
          </a:stretch>
        </p:blipFill>
        <p:spPr>
          <a:xfrm>
            <a:off x="1050228" y="3670299"/>
            <a:ext cx="1460500" cy="673100"/>
          </a:xfrm>
          <a:prstGeom prst="rect">
            <a:avLst/>
          </a:prstGeom>
        </p:spPr>
      </p:pic>
      <p:pic>
        <p:nvPicPr>
          <p:cNvPr id="11" name="Picture 10">
            <a:extLst>
              <a:ext uri="{FF2B5EF4-FFF2-40B4-BE49-F238E27FC236}">
                <a16:creationId xmlns:a16="http://schemas.microsoft.com/office/drawing/2014/main" id="{8EE356E3-54F0-1C93-3EC3-4303005248A3}"/>
              </a:ext>
            </a:extLst>
          </p:cNvPr>
          <p:cNvPicPr>
            <a:picLocks noChangeAspect="1"/>
          </p:cNvPicPr>
          <p:nvPr/>
        </p:nvPicPr>
        <p:blipFill>
          <a:blip r:embed="rId5"/>
          <a:stretch>
            <a:fillRect/>
          </a:stretch>
        </p:blipFill>
        <p:spPr>
          <a:xfrm>
            <a:off x="495300" y="5061417"/>
            <a:ext cx="4902200" cy="673100"/>
          </a:xfrm>
          <a:prstGeom prst="rect">
            <a:avLst/>
          </a:prstGeom>
        </p:spPr>
      </p:pic>
      <p:pic>
        <p:nvPicPr>
          <p:cNvPr id="12" name="Picture 11">
            <a:extLst>
              <a:ext uri="{FF2B5EF4-FFF2-40B4-BE49-F238E27FC236}">
                <a16:creationId xmlns:a16="http://schemas.microsoft.com/office/drawing/2014/main" id="{BB48E309-9B1A-A203-2E3C-7E228D03D872}"/>
              </a:ext>
            </a:extLst>
          </p:cNvPr>
          <p:cNvPicPr>
            <a:picLocks noChangeAspect="1"/>
          </p:cNvPicPr>
          <p:nvPr/>
        </p:nvPicPr>
        <p:blipFill>
          <a:blip r:embed="rId6"/>
          <a:stretch>
            <a:fillRect/>
          </a:stretch>
        </p:blipFill>
        <p:spPr>
          <a:xfrm>
            <a:off x="641838" y="5943292"/>
            <a:ext cx="3225800" cy="673100"/>
          </a:xfrm>
          <a:prstGeom prst="rect">
            <a:avLst/>
          </a:prstGeom>
        </p:spPr>
      </p:pic>
    </p:spTree>
    <p:extLst>
      <p:ext uri="{BB962C8B-B14F-4D97-AF65-F5344CB8AC3E}">
        <p14:creationId xmlns:p14="http://schemas.microsoft.com/office/powerpoint/2010/main" val="143656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common features?</a:t>
            </a:r>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Tree>
    <p:extLst>
      <p:ext uri="{BB962C8B-B14F-4D97-AF65-F5344CB8AC3E}">
        <p14:creationId xmlns:p14="http://schemas.microsoft.com/office/powerpoint/2010/main" val="189070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a:t>
            </a:r>
            <a:r>
              <a:rPr lang="en-US"/>
              <a:t>common features?</a:t>
            </a:r>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9" name="TextBox 8">
            <a:extLst>
              <a:ext uri="{FF2B5EF4-FFF2-40B4-BE49-F238E27FC236}">
                <a16:creationId xmlns:a16="http://schemas.microsoft.com/office/drawing/2014/main" id="{A628F6A0-95F5-5123-DC6D-62AEE660DEAC}"/>
              </a:ext>
            </a:extLst>
          </p:cNvPr>
          <p:cNvSpPr txBox="1"/>
          <p:nvPr/>
        </p:nvSpPr>
        <p:spPr>
          <a:xfrm>
            <a:off x="4983580" y="2885215"/>
            <a:ext cx="2224840" cy="646331"/>
          </a:xfrm>
          <a:prstGeom prst="rect">
            <a:avLst/>
          </a:prstGeom>
          <a:solidFill>
            <a:schemeClr val="bg1"/>
          </a:solidFill>
          <a:ln>
            <a:solidFill>
              <a:schemeClr val="tx1"/>
            </a:solidFill>
          </a:ln>
        </p:spPr>
        <p:txBody>
          <a:bodyPr wrap="none" rtlCol="0">
            <a:spAutoFit/>
          </a:bodyPr>
          <a:lstStyle/>
          <a:p>
            <a:pPr algn="ctr"/>
            <a:r>
              <a:rPr lang="en-US" b="1" dirty="0"/>
              <a:t>Volume integration </a:t>
            </a:r>
          </a:p>
          <a:p>
            <a:pPr algn="ctr"/>
            <a:r>
              <a:rPr lang="en-US" b="1" dirty="0"/>
              <a:t>point (single)</a:t>
            </a:r>
          </a:p>
        </p:txBody>
      </p:sp>
      <p:cxnSp>
        <p:nvCxnSpPr>
          <p:cNvPr id="10" name="Straight Arrow Connector 9">
            <a:extLst>
              <a:ext uri="{FF2B5EF4-FFF2-40B4-BE49-F238E27FC236}">
                <a16:creationId xmlns:a16="http://schemas.microsoft.com/office/drawing/2014/main" id="{4483000F-7730-DCE6-BFF5-9E3B695FB30F}"/>
              </a:ext>
            </a:extLst>
          </p:cNvPr>
          <p:cNvCxnSpPr>
            <a:cxnSpLocks/>
            <a:stCxn id="9" idx="1"/>
          </p:cNvCxnSpPr>
          <p:nvPr/>
        </p:nvCxnSpPr>
        <p:spPr>
          <a:xfrm flipH="1">
            <a:off x="3200883" y="3208381"/>
            <a:ext cx="1782697" cy="167380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A720E5-830C-1C5F-EF98-FD09C4397ADD}"/>
              </a:ext>
            </a:extLst>
          </p:cNvPr>
          <p:cNvCxnSpPr>
            <a:cxnSpLocks/>
          </p:cNvCxnSpPr>
          <p:nvPr/>
        </p:nvCxnSpPr>
        <p:spPr>
          <a:xfrm>
            <a:off x="6449404" y="3386678"/>
            <a:ext cx="1635478" cy="108496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35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a:t>
            </a:r>
            <a:r>
              <a:rPr lang="en-US"/>
              <a:t>common features?</a:t>
            </a:r>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9" name="TextBox 8">
            <a:extLst>
              <a:ext uri="{FF2B5EF4-FFF2-40B4-BE49-F238E27FC236}">
                <a16:creationId xmlns:a16="http://schemas.microsoft.com/office/drawing/2014/main" id="{A628F6A0-95F5-5123-DC6D-62AEE660DEAC}"/>
              </a:ext>
            </a:extLst>
          </p:cNvPr>
          <p:cNvSpPr txBox="1"/>
          <p:nvPr/>
        </p:nvSpPr>
        <p:spPr>
          <a:xfrm>
            <a:off x="4994481" y="2885215"/>
            <a:ext cx="2203040"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a:t>
            </a:r>
          </a:p>
        </p:txBody>
      </p:sp>
      <p:cxnSp>
        <p:nvCxnSpPr>
          <p:cNvPr id="10" name="Straight Arrow Connector 9">
            <a:extLst>
              <a:ext uri="{FF2B5EF4-FFF2-40B4-BE49-F238E27FC236}">
                <a16:creationId xmlns:a16="http://schemas.microsoft.com/office/drawing/2014/main" id="{4483000F-7730-DCE6-BFF5-9E3B695FB30F}"/>
              </a:ext>
            </a:extLst>
          </p:cNvPr>
          <p:cNvCxnSpPr>
            <a:cxnSpLocks/>
            <a:stCxn id="9" idx="1"/>
          </p:cNvCxnSpPr>
          <p:nvPr/>
        </p:nvCxnSpPr>
        <p:spPr>
          <a:xfrm flipH="1">
            <a:off x="3679902" y="3208381"/>
            <a:ext cx="1314579" cy="17986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A720E5-830C-1C5F-EF98-FD09C4397ADD}"/>
              </a:ext>
            </a:extLst>
          </p:cNvPr>
          <p:cNvCxnSpPr>
            <a:cxnSpLocks/>
          </p:cNvCxnSpPr>
          <p:nvPr/>
        </p:nvCxnSpPr>
        <p:spPr>
          <a:xfrm>
            <a:off x="6449404" y="3386678"/>
            <a:ext cx="1088820" cy="9734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a:t>
            </a:r>
            <a:r>
              <a:rPr lang="en-US"/>
              <a:t>common features?</a:t>
            </a:r>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9" name="TextBox 8">
            <a:extLst>
              <a:ext uri="{FF2B5EF4-FFF2-40B4-BE49-F238E27FC236}">
                <a16:creationId xmlns:a16="http://schemas.microsoft.com/office/drawing/2014/main" id="{A628F6A0-95F5-5123-DC6D-62AEE660DEAC}"/>
              </a:ext>
            </a:extLst>
          </p:cNvPr>
          <p:cNvSpPr txBox="1"/>
          <p:nvPr/>
        </p:nvSpPr>
        <p:spPr>
          <a:xfrm>
            <a:off x="4994481" y="2885215"/>
            <a:ext cx="2203040"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a:t>
            </a:r>
          </a:p>
        </p:txBody>
      </p:sp>
      <p:cxnSp>
        <p:nvCxnSpPr>
          <p:cNvPr id="10" name="Straight Arrow Connector 9">
            <a:extLst>
              <a:ext uri="{FF2B5EF4-FFF2-40B4-BE49-F238E27FC236}">
                <a16:creationId xmlns:a16="http://schemas.microsoft.com/office/drawing/2014/main" id="{4483000F-7730-DCE6-BFF5-9E3B695FB30F}"/>
              </a:ext>
            </a:extLst>
          </p:cNvPr>
          <p:cNvCxnSpPr>
            <a:cxnSpLocks/>
            <a:stCxn id="9" idx="1"/>
          </p:cNvCxnSpPr>
          <p:nvPr/>
        </p:nvCxnSpPr>
        <p:spPr>
          <a:xfrm flipH="1">
            <a:off x="3679902" y="3208381"/>
            <a:ext cx="1314579" cy="17986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A720E5-830C-1C5F-EF98-FD09C4397ADD}"/>
              </a:ext>
            </a:extLst>
          </p:cNvPr>
          <p:cNvCxnSpPr>
            <a:cxnSpLocks/>
          </p:cNvCxnSpPr>
          <p:nvPr/>
        </p:nvCxnSpPr>
        <p:spPr>
          <a:xfrm>
            <a:off x="6449404" y="3386678"/>
            <a:ext cx="1088820" cy="9734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A049D0-2634-6676-A07A-CE0E6A5BF47E}"/>
              </a:ext>
            </a:extLst>
          </p:cNvPr>
          <p:cNvCxnSpPr>
            <a:cxnSpLocks/>
          </p:cNvCxnSpPr>
          <p:nvPr/>
        </p:nvCxnSpPr>
        <p:spPr>
          <a:xfrm>
            <a:off x="3189249" y="4973608"/>
            <a:ext cx="903249" cy="18585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CFF3D7-956A-AE52-121D-9D46CE1B58D9}"/>
              </a:ext>
            </a:extLst>
          </p:cNvPr>
          <p:cNvSpPr txBox="1"/>
          <p:nvPr/>
        </p:nvSpPr>
        <p:spPr>
          <a:xfrm>
            <a:off x="2541786" y="5819184"/>
            <a:ext cx="3756349" cy="923330"/>
          </a:xfrm>
          <a:prstGeom prst="rect">
            <a:avLst/>
          </a:prstGeom>
          <a:solidFill>
            <a:schemeClr val="bg1"/>
          </a:solidFill>
          <a:ln>
            <a:solidFill>
              <a:schemeClr val="tx1"/>
            </a:solidFill>
          </a:ln>
        </p:spPr>
        <p:txBody>
          <a:bodyPr wrap="none" rtlCol="0">
            <a:spAutoFit/>
          </a:bodyPr>
          <a:lstStyle/>
          <a:p>
            <a:pPr algn="ctr"/>
            <a:r>
              <a:rPr lang="en-US" b="1" dirty="0"/>
              <a:t>Virtual edge</a:t>
            </a:r>
          </a:p>
          <a:p>
            <a:pPr algn="ctr"/>
            <a:r>
              <a:rPr lang="en-US" b="1" dirty="0"/>
              <a:t>Connected by a left and right DOF-</a:t>
            </a:r>
          </a:p>
          <a:p>
            <a:pPr algn="ctr"/>
            <a:r>
              <a:rPr lang="en-US" b="1" dirty="0"/>
              <a:t>Each at the control volume face</a:t>
            </a:r>
          </a:p>
        </p:txBody>
      </p:sp>
      <p:cxnSp>
        <p:nvCxnSpPr>
          <p:cNvPr id="15" name="Straight Arrow Connector 14">
            <a:extLst>
              <a:ext uri="{FF2B5EF4-FFF2-40B4-BE49-F238E27FC236}">
                <a16:creationId xmlns:a16="http://schemas.microsoft.com/office/drawing/2014/main" id="{2864BC73-206D-EE6D-40FE-8250654D6716}"/>
              </a:ext>
            </a:extLst>
          </p:cNvPr>
          <p:cNvCxnSpPr>
            <a:cxnSpLocks/>
          </p:cNvCxnSpPr>
          <p:nvPr/>
        </p:nvCxnSpPr>
        <p:spPr>
          <a:xfrm flipV="1">
            <a:off x="3832302" y="5159461"/>
            <a:ext cx="0" cy="65972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7072</TotalTime>
  <Words>3032</Words>
  <Application>Microsoft Macintosh PowerPoint</Application>
  <PresentationFormat>Widescreen</PresentationFormat>
  <Paragraphs>557</Paragraphs>
  <Slides>42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Symbol</vt:lpstr>
      <vt:lpstr>Open Sans Light</vt:lpstr>
      <vt:lpstr>Calibri</vt:lpstr>
      <vt:lpstr>Wingdings</vt:lpstr>
      <vt:lpstr>Courier New</vt:lpstr>
      <vt:lpstr>Symbol</vt:lpstr>
      <vt:lpstr>Open Sans bold</vt:lpstr>
      <vt:lpstr>Arial</vt:lpstr>
      <vt:lpstr>Open Sans</vt:lpstr>
      <vt:lpstr>Sandia Angles</vt:lpstr>
      <vt:lpstr>ME469: Common Discretization  Approaches:  Edge-based,Vertex-Centered  (EBVC), and Cell-Centered (CC)</vt:lpstr>
      <vt:lpstr>Review of Discretization Options</vt:lpstr>
      <vt:lpstr>Review of Discretization Options: New, a nodal-basis…</vt:lpstr>
      <vt:lpstr>Fundamentals of Discretization: Surface vs Volume Integrations</vt:lpstr>
      <vt:lpstr>Linking to 1d_quad4_adv_diff </vt:lpstr>
      <vt:lpstr>Cell-Centered (CC) and Edge-Based Vertex-Centered (EBVC): Each are generally a two-state scheme, Left (L) and Right(R)</vt:lpstr>
      <vt:lpstr>Cell-Centered (CC) and Edge-Based Vertex-Centered (EBVC): Each are generally a two-state scheme, Left (L) and Right(R)</vt:lpstr>
      <vt:lpstr>Cell-Centered (CC) and Edge-Based Vertex-Centered (EBVC): Each are generally a two-state scheme, Left (L) and Right(R)</vt:lpstr>
      <vt:lpstr>Cell-Centered (CC) and Edge-Based Vertex-Centered (EBVC): Each are generally a two-state scheme, Left (L) and Right(R)</vt:lpstr>
      <vt:lpstr>The Control Volume for CC is Defined by the Element Volume</vt:lpstr>
      <vt:lpstr>The Control Volume for EBVC is Defined by the Dual-Volume</vt:lpstr>
      <vt:lpstr>One-Dimensional Example of a Non-Uniform Mesh</vt:lpstr>
      <vt:lpstr>Control Volumes for CC and EBVC</vt:lpstr>
      <vt:lpstr>Control Volumes for CC and EBVC</vt:lpstr>
      <vt:lpstr>Control Volumes for CC and EBVC</vt:lpstr>
      <vt:lpstr>Basis Function Re-Visited</vt:lpstr>
      <vt:lpstr>Basis Function Re-Visited</vt:lpstr>
      <vt:lpstr>Basis Function Re-Visited</vt:lpstr>
      <vt:lpstr>Other Examples of a Basis (This will become important for the element-based schemes)</vt:lpstr>
      <vt:lpstr>Model Passive Scalar Transport: Introducing the Test Function, w</vt:lpstr>
      <vt:lpstr>Model Passive Scalar Transport: Integration-by-Parts</vt:lpstr>
      <vt:lpstr>Deep Dive on EBVC: Node and Edge-loops</vt:lpstr>
      <vt:lpstr>EBVC: Implicit Time Discretization</vt:lpstr>
      <vt:lpstr>EBVC: Implicit Time Discretization; Code</vt:lpstr>
      <vt:lpstr>EBVC: Source Term Discretization</vt:lpstr>
      <vt:lpstr>EBVC: Source Term Discretization; Code</vt:lpstr>
      <vt:lpstr>EBVC: Advection Term Discretization</vt:lpstr>
      <vt:lpstr>EBVC: Advection Term Discretization</vt:lpstr>
      <vt:lpstr>EBVC: Advection Term Discretization; Code</vt:lpstr>
      <vt:lpstr>Upwind Advection Operators</vt:lpstr>
      <vt:lpstr>EBVC: Diffusion</vt:lpstr>
      <vt:lpstr>EBVC: Diffusion, Non-Orthogonality</vt:lpstr>
      <vt:lpstr>(Projected) Nodal Gradient Operator</vt:lpstr>
      <vt:lpstr>EBVC: Diffusion, Non-Orthogonality; Code</vt:lpstr>
      <vt:lpstr>Typical Difficulties for a Two-State Scheme</vt:lpstr>
      <vt:lpstr>For Instance, Verification of The Diffusion Operator</vt:lpstr>
      <vt:lpstr>Arbitrary Polyhedra</vt:lpstr>
      <vt:lpstr>Simple One-D Diffusion Example</vt:lpstr>
      <vt:lpstr>Simple One-D MMS Example; Edge-based Assemble of Diffusion</vt:lpstr>
      <vt:lpstr>Simple One-D MMS Example; Edge-based Assemble of Diffusion</vt:lpstr>
      <vt:lpstr>Simple One-D MMS Example; Edge-based Assemble of Diffusion</vt:lpstr>
      <vt:lpstr>Simple One-D MMS Example; Collect all of the terms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618</cp:revision>
  <cp:lastPrinted>2023-03-20T22:29:14Z</cp:lastPrinted>
  <dcterms:created xsi:type="dcterms:W3CDTF">2018-07-21T13:25:45Z</dcterms:created>
  <dcterms:modified xsi:type="dcterms:W3CDTF">2023-04-20T15:48:31Z</dcterms:modified>
</cp:coreProperties>
</file>